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4"/>
  </p:sldMasterIdLst>
  <p:sldIdLst>
    <p:sldId id="256" r:id="rId5"/>
    <p:sldId id="257" r:id="rId6"/>
    <p:sldId id="258" r:id="rId7"/>
    <p:sldId id="297" r:id="rId8"/>
    <p:sldId id="261" r:id="rId9"/>
    <p:sldId id="293" r:id="rId10"/>
    <p:sldId id="262" r:id="rId11"/>
    <p:sldId id="295" r:id="rId12"/>
    <p:sldId id="294" r:id="rId13"/>
    <p:sldId id="296" r:id="rId14"/>
    <p:sldId id="265" r:id="rId15"/>
    <p:sldId id="298" r:id="rId16"/>
    <p:sldId id="299" r:id="rId17"/>
    <p:sldId id="300" r:id="rId18"/>
    <p:sldId id="303" r:id="rId19"/>
    <p:sldId id="304" r:id="rId20"/>
    <p:sldId id="305" r:id="rId21"/>
    <p:sldId id="306" r:id="rId22"/>
    <p:sldId id="307" r:id="rId23"/>
    <p:sldId id="268" r:id="rId24"/>
    <p:sldId id="260" r:id="rId25"/>
    <p:sldId id="272" r:id="rId26"/>
    <p:sldId id="274"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90" r:id="rId40"/>
    <p:sldId id="291" r:id="rId41"/>
    <p:sldId id="289" r:id="rId42"/>
    <p:sldId id="292" r:id="rId43"/>
    <p:sldId id="269" r:id="rId44"/>
    <p:sldId id="270" r:id="rId45"/>
    <p:sldId id="275" r:id="rId46"/>
    <p:sldId id="27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3"/>
    <p:restoredTop sz="95952"/>
  </p:normalViewPr>
  <p:slideViewPr>
    <p:cSldViewPr snapToGrid="0" snapToObjects="1">
      <p:cViewPr varScale="1">
        <p:scale>
          <a:sx n="67" d="100"/>
          <a:sy n="67" d="100"/>
        </p:scale>
        <p:origin x="42" y="9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4/24/2020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907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4676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4/24/2020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4297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4/24/2020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796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4/24/2020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41185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30769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4/24/2020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1671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4/24/2020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9522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20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4/24/2020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45602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4/24/2020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6132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4/24/2020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5636544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9" r:id="rId6"/>
    <p:sldLayoutId id="2147483764" r:id="rId7"/>
    <p:sldLayoutId id="2147483765" r:id="rId8"/>
    <p:sldLayoutId id="2147483766" r:id="rId9"/>
    <p:sldLayoutId id="2147483768" r:id="rId10"/>
    <p:sldLayoutId id="2147483767"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pitemnein-epitomic.blogspot.com/2011/11/isaiah-2-vision-of-new-jerusalem.html"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creativecommons.org/licenses/by-nc-nd/3.0/"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gravasco.blogspot.com/2016/05/ascension-sunday-come-go.html" TargetMode="External"/><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hyperlink" Target="https://creativecommons.org/licenses/by-sa/3.0/" TargetMode="External"/><Relationship Id="rId7" Type="http://schemas.openxmlformats.org/officeDocument/2006/relationships/image" Target="../media/image13.png"/><Relationship Id="rId2" Type="http://schemas.openxmlformats.org/officeDocument/2006/relationships/hyperlink" Target="https://en.wikiquote.org/wiki/Caution" TargetMode="External"/><Relationship Id="rId1" Type="http://schemas.openxmlformats.org/officeDocument/2006/relationships/slideLayout" Target="../slideLayouts/slideLayout8.xml"/><Relationship Id="rId6" Type="http://schemas.microsoft.com/office/2017/06/relationships/model3d" Target="../media/model3d2.glb"/><Relationship Id="rId5" Type="http://schemas.openxmlformats.org/officeDocument/2006/relationships/hyperlink" Target="https://creativecommons.org/licenses/by-nc-nd/3.0/" TargetMode="External"/><Relationship Id="rId4" Type="http://schemas.openxmlformats.org/officeDocument/2006/relationships/hyperlink" Target="http://newtothislife07-mysubmissivejourney.blogspot.com/2012/02/why-always-good-ones.html" TargetMode="Externa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hyperlink" Target="https://en.wikiquote.org/wiki/Caution" TargetMode="External"/><Relationship Id="rId3" Type="http://schemas.openxmlformats.org/officeDocument/2006/relationships/hyperlink" Target="https://creativecommons.org/licenses/by-nc-nd/3.0/" TargetMode="External"/><Relationship Id="rId7" Type="http://schemas.openxmlformats.org/officeDocument/2006/relationships/image" Target="../media/image15.png"/><Relationship Id="rId2" Type="http://schemas.openxmlformats.org/officeDocument/2006/relationships/hyperlink" Target="http://newtothislife07-mysubmissivejourney.blogspot.com/2012/02/why-always-good-ones.html" TargetMode="Externa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13.png"/><Relationship Id="rId4" Type="http://schemas.microsoft.com/office/2017/06/relationships/model3d" Target="../media/model3d2.glb"/><Relationship Id="rId9"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creativecommons.org/licenses/by/3.0/" TargetMode="External"/><Relationship Id="rId7" Type="http://schemas.openxmlformats.org/officeDocument/2006/relationships/image" Target="../media/image16.png"/><Relationship Id="rId2" Type="http://schemas.openxmlformats.org/officeDocument/2006/relationships/hyperlink" Target="http://www.kairos2.com/praying_with_our_imagination.htm" TargetMode="External"/><Relationship Id="rId1" Type="http://schemas.openxmlformats.org/officeDocument/2006/relationships/slideLayout" Target="../slideLayouts/slideLayout8.xml"/><Relationship Id="rId6" Type="http://schemas.microsoft.com/office/2017/06/relationships/model3d" Target="../media/model3d3.glb"/><Relationship Id="rId5" Type="http://schemas.openxmlformats.org/officeDocument/2006/relationships/image" Target="../media/image13.png"/><Relationship Id="rId4" Type="http://schemas.microsoft.com/office/2017/06/relationships/model3d" Target="../media/model3d2.glb"/></Relationships>
</file>

<file path=ppt/slides/_rels/slide14.xml.rels><?xml version="1.0" encoding="UTF-8" standalone="yes"?>
<Relationships xmlns="http://schemas.openxmlformats.org/package/2006/relationships"><Relationship Id="rId8" Type="http://schemas.openxmlformats.org/officeDocument/2006/relationships/hyperlink" Target="https://en.wikiquote.org/wiki/Caution" TargetMode="External"/><Relationship Id="rId3" Type="http://schemas.openxmlformats.org/officeDocument/2006/relationships/hyperlink" Target="https://creativecommons.org/licenses/by/3.0/" TargetMode="External"/><Relationship Id="rId7" Type="http://schemas.openxmlformats.org/officeDocument/2006/relationships/image" Target="../media/image15.png"/><Relationship Id="rId2" Type="http://schemas.openxmlformats.org/officeDocument/2006/relationships/hyperlink" Target="https://familyinequality.wordpress.com/tag/hanna-rosin/" TargetMode="External"/><Relationship Id="rId1" Type="http://schemas.openxmlformats.org/officeDocument/2006/relationships/slideLayout" Target="../slideLayouts/slideLayout8.xml"/><Relationship Id="rId6" Type="http://schemas.openxmlformats.org/officeDocument/2006/relationships/image" Target="../media/image18.jpg"/><Relationship Id="rId5" Type="http://schemas.openxmlformats.org/officeDocument/2006/relationships/image" Target="../media/image13.png"/><Relationship Id="rId4" Type="http://schemas.microsoft.com/office/2017/06/relationships/model3d" Target="../media/model3d2.glb"/><Relationship Id="rId9"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creativecommons.org/licenses/by-sa/3.0/" TargetMode="External"/><Relationship Id="rId7" Type="http://schemas.openxmlformats.org/officeDocument/2006/relationships/image" Target="../media/image16.png"/><Relationship Id="rId2" Type="http://schemas.openxmlformats.org/officeDocument/2006/relationships/hyperlink" Target="https://simple.wikipedia.org/wiki/Mortar_(weapon)" TargetMode="External"/><Relationship Id="rId1" Type="http://schemas.openxmlformats.org/officeDocument/2006/relationships/slideLayout" Target="../slideLayouts/slideLayout8.xml"/><Relationship Id="rId6" Type="http://schemas.microsoft.com/office/2017/06/relationships/model3d" Target="../media/model3d3.glb"/><Relationship Id="rId5" Type="http://schemas.openxmlformats.org/officeDocument/2006/relationships/image" Target="../media/image13.png"/><Relationship Id="rId10" Type="http://schemas.openxmlformats.org/officeDocument/2006/relationships/image" Target="../media/image20.jpg"/><Relationship Id="rId4" Type="http://schemas.microsoft.com/office/2017/06/relationships/model3d" Target="../media/model3d2.glb"/><Relationship Id="rId9" Type="http://schemas.openxmlformats.org/officeDocument/2006/relationships/hyperlink" Target="https://www.flickr.com/photos/imcomkorea/2920364434"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hyperlink" Target="https://en.wikipedia.org/wiki/Battle_of_chosin_reservoir" TargetMode="External"/><Relationship Id="rId2" Type="http://schemas.microsoft.com/office/2017/06/relationships/model3d" Target="../media/model3d2.glb"/><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hyperlink" Target="https://pxhere.com/en/photo/448970" TargetMode="External"/><Relationship Id="rId10" Type="http://schemas.openxmlformats.org/officeDocument/2006/relationships/hyperlink" Target="https://creativecommons.org/licenses/by-sa/3.0/" TargetMode="External"/><Relationship Id="rId4" Type="http://schemas.openxmlformats.org/officeDocument/2006/relationships/image" Target="../media/image21.jpg"/><Relationship Id="rId9" Type="http://schemas.openxmlformats.org/officeDocument/2006/relationships/hyperlink" Target="https://en.wikiquote.org/wiki/Caution" TargetMode="External"/></Relationships>
</file>

<file path=ppt/slides/_rels/slide17.xml.rels><?xml version="1.0" encoding="UTF-8" standalone="yes"?>
<Relationships xmlns="http://schemas.openxmlformats.org/package/2006/relationships"><Relationship Id="rId8" Type="http://schemas.microsoft.com/office/2017/06/relationships/model3d" Target="../media/model3d3.glb"/><Relationship Id="rId3" Type="http://schemas.openxmlformats.org/officeDocument/2006/relationships/hyperlink" Target="https://creativecommons.org/licenses/by-sa/3.0/" TargetMode="External"/><Relationship Id="rId7" Type="http://schemas.openxmlformats.org/officeDocument/2006/relationships/image" Target="../media/image13.png"/><Relationship Id="rId2" Type="http://schemas.openxmlformats.org/officeDocument/2006/relationships/hyperlink" Target="https://www.geograph.org.uk/photo/4793964" TargetMode="External"/><Relationship Id="rId1" Type="http://schemas.openxmlformats.org/officeDocument/2006/relationships/slideLayout" Target="../slideLayouts/slideLayout8.xml"/><Relationship Id="rId6" Type="http://schemas.microsoft.com/office/2017/06/relationships/model3d" Target="../media/model3d2.glb"/><Relationship Id="rId11" Type="http://schemas.openxmlformats.org/officeDocument/2006/relationships/image" Target="../media/image24.jpg"/><Relationship Id="rId5" Type="http://schemas.openxmlformats.org/officeDocument/2006/relationships/hyperlink" Target="https://creativecommons.org/licenses/by-nc-nd/3.0/" TargetMode="External"/><Relationship Id="rId10" Type="http://schemas.openxmlformats.org/officeDocument/2006/relationships/image" Target="../media/image23.jpg"/><Relationship Id="rId4" Type="http://schemas.openxmlformats.org/officeDocument/2006/relationships/hyperlink" Target="http://deptofnance.blogspot.com/2006/09/if-we-are-what-we-eat-then-im-in.html" TargetMode="External"/><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microsoft.com/office/2017/06/relationships/model3d" Target="../media/model3d3.glb"/><Relationship Id="rId3" Type="http://schemas.openxmlformats.org/officeDocument/2006/relationships/hyperlink" Target="https://creativecommons.org/licenses/by/3.0/" TargetMode="External"/><Relationship Id="rId7" Type="http://schemas.openxmlformats.org/officeDocument/2006/relationships/image" Target="../media/image13.png"/><Relationship Id="rId2" Type="http://schemas.openxmlformats.org/officeDocument/2006/relationships/hyperlink" Target="http://turtzonthego.blogspot.com/2012/02/49-magnitude-earthquake-jolts-eastern.html" TargetMode="External"/><Relationship Id="rId1" Type="http://schemas.openxmlformats.org/officeDocument/2006/relationships/slideLayout" Target="../slideLayouts/slideLayout8.xml"/><Relationship Id="rId6" Type="http://schemas.microsoft.com/office/2017/06/relationships/model3d" Target="../media/model3d2.glb"/><Relationship Id="rId11" Type="http://schemas.openxmlformats.org/officeDocument/2006/relationships/image" Target="../media/image26.png"/><Relationship Id="rId5" Type="http://schemas.openxmlformats.org/officeDocument/2006/relationships/hyperlink" Target="https://creativecommons.org/licenses/by-sa/3.0/" TargetMode="External"/><Relationship Id="rId10" Type="http://schemas.openxmlformats.org/officeDocument/2006/relationships/image" Target="../media/image25.jpg"/><Relationship Id="rId4" Type="http://schemas.openxmlformats.org/officeDocument/2006/relationships/hyperlink" Target="https://en.wikipedia.org/wiki/2001_Nisqually_earthquake" TargetMode="External"/><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https://creativecommons.org/licenses/by/3.0/" TargetMode="External"/><Relationship Id="rId7" Type="http://schemas.openxmlformats.org/officeDocument/2006/relationships/image" Target="../media/image16.png"/><Relationship Id="rId2" Type="http://schemas.openxmlformats.org/officeDocument/2006/relationships/hyperlink" Target="https://www.flickr.com/photos/61423903@N06/8085629858" TargetMode="External"/><Relationship Id="rId1" Type="http://schemas.openxmlformats.org/officeDocument/2006/relationships/slideLayout" Target="../slideLayouts/slideLayout8.xml"/><Relationship Id="rId6" Type="http://schemas.microsoft.com/office/2017/06/relationships/model3d" Target="../media/model3d3.glb"/><Relationship Id="rId5" Type="http://schemas.openxmlformats.org/officeDocument/2006/relationships/image" Target="../media/image13.png"/><Relationship Id="rId4" Type="http://schemas.microsoft.com/office/2017/06/relationships/model3d" Target="../media/model3d2.glb"/></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creativecommons.org/licenses/by/3.0/" TargetMode="External"/><Relationship Id="rId7" Type="http://schemas.openxmlformats.org/officeDocument/2006/relationships/hyperlink" Target="https://creativecommons.org/licenses/by-nc-sa/3.0/" TargetMode="External"/><Relationship Id="rId12" Type="http://schemas.openxmlformats.org/officeDocument/2006/relationships/hyperlink" Target="https://vimeo.com/channels/anikids/44443666" TargetMode="External"/><Relationship Id="rId2" Type="http://schemas.openxmlformats.org/officeDocument/2006/relationships/hyperlink" Target="http://echoofrestorationtruths.blogspot.com/2015/04/abomination-of-desolation.html" TargetMode="External"/><Relationship Id="rId1" Type="http://schemas.openxmlformats.org/officeDocument/2006/relationships/slideLayout" Target="../slideLayouts/slideLayout8.xml"/><Relationship Id="rId6" Type="http://schemas.openxmlformats.org/officeDocument/2006/relationships/hyperlink" Target="http://blessedbeyondwords.com/childrens-bible-review-giveaway/" TargetMode="External"/><Relationship Id="rId11" Type="http://schemas.openxmlformats.org/officeDocument/2006/relationships/image" Target="../media/image6.jpg"/><Relationship Id="rId5" Type="http://schemas.openxmlformats.org/officeDocument/2006/relationships/hyperlink" Target="https://creativecommons.org/licenses/by-nc/3.0/" TargetMode="External"/><Relationship Id="rId10" Type="http://schemas.openxmlformats.org/officeDocument/2006/relationships/image" Target="../media/image5.jpg"/><Relationship Id="rId4" Type="http://schemas.openxmlformats.org/officeDocument/2006/relationships/hyperlink" Target="https://www.debbest.com/2016/10/16/the-cost-of-missing-the-december-1st-flsa-deadline-in-business-and-at-work/" TargetMode="External"/><Relationship Id="rId9"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echoofrestorationtruths.blogspot.com/2015/04/abomination-of-desolation.html" TargetMode="External"/><Relationship Id="rId7"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8.xml"/><Relationship Id="rId6" Type="http://schemas.openxmlformats.org/officeDocument/2006/relationships/hyperlink" Target="https://creativecommons.org/licenses/by-nc-nd/3.0/" TargetMode="External"/><Relationship Id="rId5" Type="http://schemas.openxmlformats.org/officeDocument/2006/relationships/hyperlink" Target="http://epitemnein-epitomic.blogspot.com/2011/11/isaiah-2-vision-of-new-jerusalem.html" TargetMode="External"/><Relationship Id="rId4" Type="http://schemas.openxmlformats.org/officeDocument/2006/relationships/hyperlink" Target="https://creativecommons.org/licenses/by/3.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epitemnein-epitomic.blogspot.com/2011/11/isaiah-2-vision-of-new-jerusalem.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8.xml"/><Relationship Id="rId4" Type="http://schemas.openxmlformats.org/officeDocument/2006/relationships/hyperlink" Target="https://en.wikipedia.org/wiki/File:SMirC-thumbsup.sv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Layout" Target="../slideLayouts/slideLayout8.xml"/><Relationship Id="rId4" Type="http://schemas.openxmlformats.org/officeDocument/2006/relationships/hyperlink" Target="https://en.wikipedia.org/wiki/File:SMirC-thumbsup.sv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Layout" Target="../slideLayouts/slideLayout8.xml"/><Relationship Id="rId4" Type="http://schemas.openxmlformats.org/officeDocument/2006/relationships/hyperlink" Target="https://en.wikipedia.org/wiki/File:SMirC-thumbsup.svg"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en.wikipedia.org/wiki/File:SMirC-thumbsup.svg" TargetMode="External"/><Relationship Id="rId3" Type="http://schemas.openxmlformats.org/officeDocument/2006/relationships/image" Target="../media/image34.jpg"/><Relationship Id="rId7"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Layout" Target="../slideLayouts/slideLayout8.xml"/><Relationship Id="rId6" Type="http://schemas.openxmlformats.org/officeDocument/2006/relationships/hyperlink" Target="https://en.wikipedia.org/wiki/History_of_ancient_Egypt" TargetMode="External"/><Relationship Id="rId5" Type="http://schemas.openxmlformats.org/officeDocument/2006/relationships/image" Target="../media/image35.jpg"/><Relationship Id="rId4" Type="http://schemas.openxmlformats.org/officeDocument/2006/relationships/hyperlink" Target="http://aromaterapiaintegralvalencia.blogspot.com/2016/03/cleopatra-y-los-aceites-perfumados.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Layout" Target="../slideLayouts/slideLayout8.xml"/><Relationship Id="rId4" Type="http://schemas.openxmlformats.org/officeDocument/2006/relationships/hyperlink" Target="https://en.wikipedia.org/wiki/File:SMirC-thumbsup.sv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g"/><Relationship Id="rId1" Type="http://schemas.openxmlformats.org/officeDocument/2006/relationships/slideLayout" Target="../slideLayouts/slideLayout8.xml"/><Relationship Id="rId4" Type="http://schemas.openxmlformats.org/officeDocument/2006/relationships/hyperlink" Target="https://en.wikipedia.org/wiki/File:SMirC-thumbsup.sv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otherfood-devos.com/2015/12/unveiling-of-bride-city.html" TargetMode="External"/><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hyperlink" Target="https://creativecommons.org/licenses/by-nc-nd/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g"/><Relationship Id="rId1" Type="http://schemas.openxmlformats.org/officeDocument/2006/relationships/slideLayout" Target="../slideLayouts/slideLayout8.xml"/><Relationship Id="rId4" Type="http://schemas.openxmlformats.org/officeDocument/2006/relationships/hyperlink" Target="https://en.wikipedia.org/wiki/File:SMirC-thumbsup.sv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jpg"/><Relationship Id="rId1" Type="http://schemas.openxmlformats.org/officeDocument/2006/relationships/slideLayout" Target="../slideLayouts/slideLayout8.xml"/><Relationship Id="rId4" Type="http://schemas.openxmlformats.org/officeDocument/2006/relationships/hyperlink" Target="https://en.wikipedia.org/wiki/File:SMirC-thumbsup.sv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jpg"/><Relationship Id="rId1" Type="http://schemas.openxmlformats.org/officeDocument/2006/relationships/slideLayout" Target="../slideLayouts/slideLayout8.xml"/><Relationship Id="rId4" Type="http://schemas.openxmlformats.org/officeDocument/2006/relationships/hyperlink" Target="https://en.wikipedia.org/wiki/File:SMirC-thumbsup.sv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creativecommons.org/licenses/by/3.0/" TargetMode="External"/><Relationship Id="rId2" Type="http://schemas.openxmlformats.org/officeDocument/2006/relationships/image" Target="../media/image41.jpg"/><Relationship Id="rId1" Type="http://schemas.openxmlformats.org/officeDocument/2006/relationships/slideLayout" Target="../slideLayouts/slideLayout8.xml"/><Relationship Id="rId6" Type="http://schemas.openxmlformats.org/officeDocument/2006/relationships/hyperlink" Target="https://www.flickr.com/photos/jza84/5436345258" TargetMode="External"/><Relationship Id="rId5" Type="http://schemas.openxmlformats.org/officeDocument/2006/relationships/image" Target="../media/image42.jpg"/><Relationship Id="rId4" Type="http://schemas.openxmlformats.org/officeDocument/2006/relationships/hyperlink" Target="https://en.wikipedia.org/wiki/File:SMirC-thumbsup.sv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jpg"/><Relationship Id="rId1" Type="http://schemas.openxmlformats.org/officeDocument/2006/relationships/slideLayout" Target="../slideLayouts/slideLayout8.xml"/><Relationship Id="rId4" Type="http://schemas.openxmlformats.org/officeDocument/2006/relationships/hyperlink" Target="https://en.wikipedia.org/wiki/File:SMirC-thumbsup.sv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4.jpg"/><Relationship Id="rId1" Type="http://schemas.openxmlformats.org/officeDocument/2006/relationships/slideLayout" Target="../slideLayouts/slideLayout8.xml"/><Relationship Id="rId4" Type="http://schemas.openxmlformats.org/officeDocument/2006/relationships/hyperlink" Target="https://en.wikipedia.org/wiki/File:SMirC-thumbsup.svg"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hyperlink" Target="http://tactouc.deviantart.com/art/Lost-Sheep-55443602"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45.jpg"/><Relationship Id="rId1" Type="http://schemas.openxmlformats.org/officeDocument/2006/relationships/slideLayout" Target="../slideLayouts/slideLayout8.xml"/><Relationship Id="rId6" Type="http://schemas.openxmlformats.org/officeDocument/2006/relationships/hyperlink" Target="http://www.liturgytools.net/2016/08/pictures-24th-sunday-ordinary-time-good-shepherd-lost-drachma-christ-welcomes-sinners.html" TargetMode="External"/><Relationship Id="rId5" Type="http://schemas.openxmlformats.org/officeDocument/2006/relationships/image" Target="../media/image46.PNG"/><Relationship Id="rId4" Type="http://schemas.openxmlformats.org/officeDocument/2006/relationships/hyperlink" Target="https://creativecommons.org/licenses/by-nc-nd/3.0/" TargetMode="External"/><Relationship Id="rId9" Type="http://schemas.openxmlformats.org/officeDocument/2006/relationships/hyperlink" Target="https://vimeo.com/30387465"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rofesoradoreligion.blogspot.com/2012/07/la-biblia-en-el-aula-recursos-biblicos_25.html" TargetMode="External"/><Relationship Id="rId2" Type="http://schemas.openxmlformats.org/officeDocument/2006/relationships/image" Target="../media/image48.jpg"/><Relationship Id="rId1" Type="http://schemas.openxmlformats.org/officeDocument/2006/relationships/slideLayout" Target="../slideLayouts/slideLayout8.xml"/><Relationship Id="rId6" Type="http://schemas.openxmlformats.org/officeDocument/2006/relationships/hyperlink" Target="http://www.otherfood-devos.com/2015/06/the-seeda-modern-parable.html" TargetMode="External"/><Relationship Id="rId5" Type="http://schemas.openxmlformats.org/officeDocument/2006/relationships/image" Target="../media/image49.gif"/><Relationship Id="rId4" Type="http://schemas.openxmlformats.org/officeDocument/2006/relationships/hyperlink" Target="https://creativecommons.org/licenses/by-nc-nd/3.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hyperlink" Target="http://blog.susanevans.org/new-jerusalem-drawing/"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creativecommons.org/licenses/by/3.0/" TargetMode="External"/><Relationship Id="rId7" Type="http://schemas.openxmlformats.org/officeDocument/2006/relationships/image" Target="../media/image9.png"/><Relationship Id="rId2" Type="http://schemas.openxmlformats.org/officeDocument/2006/relationships/hyperlink" Target="http://echoofrestorationtruths.blogspot.com/2015/02/the-pledge-of-redemption.html" TargetMode="External"/><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hyperlink" Target="https://creativecommons.org/licenses/by-nc-nd/3.0/" TargetMode="External"/><Relationship Id="rId4" Type="http://schemas.openxmlformats.org/officeDocument/2006/relationships/hyperlink" Target="https://wildermuth.com/2013/8/3/JavaScript_Promises"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echoofrestorationtruths.blogspot.com/2015/04/abomination-of-desolation.html" TargetMode="External"/><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hyperlink" Target="https://creativecommons.org/licenses/by/3.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echoofrestorationtruths.blogspot.com/2015/04/abomination-of-desolation.html" TargetMode="External"/><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hyperlink" Target="https://creativecommons.org/licenses/by/3.0/"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echoofrestorationtruths.blogspot.com/2015/04/abomination-of-desolation.html" TargetMode="External"/><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hyperlink" Target="https://creativecommons.org/licenses/by/3.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echoofrestorationtruths.blogspot.com/2015/04/abomination-of-desolation.html" TargetMode="External"/><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choofrestorationtruths.blogspot.com/2015/04/abomination-of-desolation.html" TargetMode="External"/><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7/06/relationships/model3d" Target="../media/model3d1.glb"/><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Overholser_Mansion" TargetMode="External"/><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7/06/relationships/model3d" Target="../media/model3d1.glb"/><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90FD30-8502-4659-B246-CD0480B1D390}"/>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0" y="-2286001"/>
            <a:ext cx="12192000" cy="9144001"/>
          </a:xfrm>
          <a:prstGeom prst="rect">
            <a:avLst/>
          </a:prstGeom>
        </p:spPr>
      </p:pic>
      <p:sp>
        <p:nvSpPr>
          <p:cNvPr id="18" name="Rectangle 17">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75327D6-9CC6-4747-B2F7-96CFB283229B}"/>
              </a:ext>
            </a:extLst>
          </p:cNvPr>
          <p:cNvSpPr>
            <a:spLocks noGrp="1"/>
          </p:cNvSpPr>
          <p:nvPr>
            <p:ph type="ctrTitle"/>
          </p:nvPr>
        </p:nvSpPr>
        <p:spPr>
          <a:xfrm>
            <a:off x="8298345" y="1524001"/>
            <a:ext cx="3208866" cy="3478384"/>
          </a:xfrm>
        </p:spPr>
        <p:txBody>
          <a:bodyPr>
            <a:normAutofit/>
          </a:bodyPr>
          <a:lstStyle/>
          <a:p>
            <a:r>
              <a:rPr lang="en-US" i="1">
                <a:ln>
                  <a:solidFill>
                    <a:schemeClr val="bg1">
                      <a:lumMod val="75000"/>
                      <a:lumOff val="25000"/>
                      <a:alpha val="10000"/>
                    </a:schemeClr>
                  </a:solidFill>
                </a:ln>
                <a:solidFill>
                  <a:srgbClr val="FFFFFF"/>
                </a:solidFill>
                <a:effectLst>
                  <a:outerShdw blurRad="9525" dist="25400" dir="14640000" algn="tl" rotWithShape="0">
                    <a:schemeClr val="bg1">
                      <a:alpha val="30000"/>
                    </a:schemeClr>
                  </a:outerShdw>
                </a:effectLst>
              </a:rPr>
              <a:t>Pearly Gate</a:t>
            </a:r>
            <a:br>
              <a:rPr lang="en-US" i="1">
                <a:ln>
                  <a:solidFill>
                    <a:schemeClr val="bg1">
                      <a:lumMod val="75000"/>
                      <a:lumOff val="25000"/>
                      <a:alpha val="10000"/>
                    </a:schemeClr>
                  </a:solidFill>
                </a:ln>
                <a:solidFill>
                  <a:srgbClr val="FFFFFF"/>
                </a:solidFill>
                <a:effectLst>
                  <a:outerShdw blurRad="9525" dist="25400" dir="14640000" algn="tl" rotWithShape="0">
                    <a:schemeClr val="bg1">
                      <a:alpha val="30000"/>
                    </a:schemeClr>
                  </a:outerShdw>
                </a:effectLst>
              </a:rPr>
            </a:br>
            <a:r>
              <a:rPr lang="en-US" i="1">
                <a:ln>
                  <a:solidFill>
                    <a:schemeClr val="bg1">
                      <a:lumMod val="75000"/>
                      <a:lumOff val="25000"/>
                      <a:alpha val="10000"/>
                    </a:schemeClr>
                  </a:solidFill>
                </a:ln>
                <a:solidFill>
                  <a:srgbClr val="FFFFFF"/>
                </a:solidFill>
                <a:effectLst>
                  <a:outerShdw blurRad="9525" dist="25400" dir="14640000" algn="tl" rotWithShape="0">
                    <a:schemeClr val="bg1">
                      <a:alpha val="30000"/>
                    </a:schemeClr>
                  </a:outerShdw>
                </a:effectLst>
              </a:rPr>
              <a:t>e-Award</a:t>
            </a:r>
          </a:p>
        </p:txBody>
      </p:sp>
      <p:sp>
        <p:nvSpPr>
          <p:cNvPr id="3" name="Subtitle 2">
            <a:extLst>
              <a:ext uri="{FF2B5EF4-FFF2-40B4-BE49-F238E27FC236}">
                <a16:creationId xmlns:a16="http://schemas.microsoft.com/office/drawing/2014/main" id="{C1FD5155-9065-A040-803E-4415C87B7B0F}"/>
              </a:ext>
            </a:extLst>
          </p:cNvPr>
          <p:cNvSpPr>
            <a:spLocks noGrp="1"/>
          </p:cNvSpPr>
          <p:nvPr>
            <p:ph type="subTitle" idx="1"/>
          </p:nvPr>
        </p:nvSpPr>
        <p:spPr>
          <a:xfrm>
            <a:off x="8298345" y="5145513"/>
            <a:ext cx="3208866" cy="738820"/>
          </a:xfrm>
        </p:spPr>
        <p:txBody>
          <a:bodyPr>
            <a:normAutofit/>
          </a:bodyPr>
          <a:lstStyle/>
          <a:p>
            <a:r>
              <a:rPr lang="en-US">
                <a:solidFill>
                  <a:srgbClr val="FFFFFF">
                    <a:alpha val="75000"/>
                  </a:srgbClr>
                </a:solidFill>
              </a:rPr>
              <a:t>Presented by Cedrene Botha</a:t>
            </a:r>
          </a:p>
        </p:txBody>
      </p:sp>
      <p:sp>
        <p:nvSpPr>
          <p:cNvPr id="6" name="TextBox 5">
            <a:extLst>
              <a:ext uri="{FF2B5EF4-FFF2-40B4-BE49-F238E27FC236}">
                <a16:creationId xmlns:a16="http://schemas.microsoft.com/office/drawing/2014/main" id="{1160A692-CAAE-5C4C-9F5E-4D966125C099}"/>
              </a:ext>
            </a:extLst>
          </p:cNvPr>
          <p:cNvSpPr txBox="1"/>
          <p:nvPr/>
        </p:nvSpPr>
        <p:spPr>
          <a:xfrm>
            <a:off x="1524006" y="6858000"/>
            <a:ext cx="9143986" cy="230832"/>
          </a:xfrm>
          <a:prstGeom prst="rect">
            <a:avLst/>
          </a:prstGeom>
          <a:noFill/>
        </p:spPr>
        <p:txBody>
          <a:bodyPr wrap="square" rtlCol="0">
            <a:spAutoFit/>
          </a:bodyPr>
          <a:lstStyle/>
          <a:p>
            <a:r>
              <a:rPr lang="en-US" sz="900">
                <a:hlinkClick r:id="rId3" tooltip="http://epitemnein-epitomic.blogspot.com/2011/11/isaiah-2-vision-of-new-jerusalem.html"/>
              </a:rPr>
              <a:t>This Photo</a:t>
            </a:r>
            <a:r>
              <a:rPr lang="en-US" sz="900"/>
              <a:t> by Unknown Author is licensed under </a:t>
            </a:r>
            <a:r>
              <a:rPr lang="en-US" sz="900">
                <a:hlinkClick r:id="rId4" tooltip="https://creativecommons.org/licenses/by-nc-nd/3.0/"/>
              </a:rPr>
              <a:t>CC BY-NC-ND</a:t>
            </a:r>
            <a:endParaRPr lang="en-US" sz="900"/>
          </a:p>
        </p:txBody>
      </p:sp>
      <p:pic>
        <p:nvPicPr>
          <p:cNvPr id="7" name="Picture 6" descr="A picture containing cup, food, room&#10;&#10;Description automatically generated">
            <a:extLst>
              <a:ext uri="{FF2B5EF4-FFF2-40B4-BE49-F238E27FC236}">
                <a16:creationId xmlns:a16="http://schemas.microsoft.com/office/drawing/2014/main" id="{A0224FF5-9740-4EDF-9359-D55238342CBD}"/>
              </a:ext>
            </a:extLst>
          </p:cNvPr>
          <p:cNvPicPr>
            <a:picLocks noChangeAspect="1"/>
          </p:cNvPicPr>
          <p:nvPr/>
        </p:nvPicPr>
        <p:blipFill>
          <a:blip r:embed="rId5"/>
          <a:stretch>
            <a:fillRect/>
          </a:stretch>
        </p:blipFill>
        <p:spPr>
          <a:xfrm>
            <a:off x="8127400" y="671294"/>
            <a:ext cx="2895406" cy="1852340"/>
          </a:xfrm>
          <a:prstGeom prst="rect">
            <a:avLst/>
          </a:prstGeom>
        </p:spPr>
      </p:pic>
    </p:spTree>
    <p:extLst>
      <p:ext uri="{BB962C8B-B14F-4D97-AF65-F5344CB8AC3E}">
        <p14:creationId xmlns:p14="http://schemas.microsoft.com/office/powerpoint/2010/main" val="881193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70670-5BA1-E440-AF24-DFCB610D41DD}"/>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2876701" y="629473"/>
            <a:ext cx="6454841" cy="6078309"/>
          </a:xfrm>
          <a:prstGeom prst="rect">
            <a:avLst/>
          </a:prstGeom>
        </p:spPr>
      </p:pic>
      <p:sp>
        <p:nvSpPr>
          <p:cNvPr id="4" name="TextBox 3">
            <a:extLst>
              <a:ext uri="{FF2B5EF4-FFF2-40B4-BE49-F238E27FC236}">
                <a16:creationId xmlns:a16="http://schemas.microsoft.com/office/drawing/2014/main" id="{4A3A3612-A1E9-B347-8318-E76D52D26E8A}"/>
              </a:ext>
            </a:extLst>
          </p:cNvPr>
          <p:cNvSpPr txBox="1"/>
          <p:nvPr/>
        </p:nvSpPr>
        <p:spPr>
          <a:xfrm>
            <a:off x="2876701" y="6707782"/>
            <a:ext cx="6454841" cy="230832"/>
          </a:xfrm>
          <a:prstGeom prst="rect">
            <a:avLst/>
          </a:prstGeom>
          <a:noFill/>
        </p:spPr>
        <p:txBody>
          <a:bodyPr wrap="square" rtlCol="0">
            <a:spAutoFit/>
          </a:bodyPr>
          <a:lstStyle/>
          <a:p>
            <a:r>
              <a:rPr lang="en-US" sz="900">
                <a:hlinkClick r:id="rId3" tooltip="http://gravasco.blogspot.com/2016/05/ascension-sunday-come-go.html"/>
              </a:rPr>
              <a:t>This Photo</a:t>
            </a:r>
            <a:r>
              <a:rPr lang="en-US" sz="900"/>
              <a:t> by Unknown Author is licensed under </a:t>
            </a:r>
            <a:r>
              <a:rPr lang="en-US" sz="900">
                <a:hlinkClick r:id="rId4" tooltip="https://creativecommons.org/licenses/by/3.0/"/>
              </a:rPr>
              <a:t>CC BY</a:t>
            </a:r>
            <a:endParaRPr lang="en-US" sz="900"/>
          </a:p>
        </p:txBody>
      </p:sp>
      <p:sp>
        <p:nvSpPr>
          <p:cNvPr id="5" name="Rectangle 4">
            <a:extLst>
              <a:ext uri="{FF2B5EF4-FFF2-40B4-BE49-F238E27FC236}">
                <a16:creationId xmlns:a16="http://schemas.microsoft.com/office/drawing/2014/main" id="{CAD238CF-56FE-824B-A21B-4E0843DEEE40}"/>
              </a:ext>
            </a:extLst>
          </p:cNvPr>
          <p:cNvSpPr/>
          <p:nvPr/>
        </p:nvSpPr>
        <p:spPr>
          <a:xfrm rot="640081">
            <a:off x="9378433" y="860641"/>
            <a:ext cx="2583721" cy="923330"/>
          </a:xfrm>
          <a:prstGeom prst="rect">
            <a:avLst/>
          </a:prstGeom>
          <a:noFill/>
        </p:spPr>
        <p:txBody>
          <a:bodyPr wrap="none" lIns="91440" tIns="45720" rIns="91440" bIns="45720">
            <a:spAutoFit/>
          </a:bodyPr>
          <a:lstStyle/>
          <a:p>
            <a:pPr algn="ctr"/>
            <a:r>
              <a:rPr lang="en-GB"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Promise</a:t>
            </a:r>
            <a:endPar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602007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9104E8F-BA75-2447-8DB8-FC586EAE70DB}"/>
              </a:ext>
            </a:extLst>
          </p:cNvPr>
          <p:cNvSpPr txBox="1"/>
          <p:nvPr/>
        </p:nvSpPr>
        <p:spPr>
          <a:xfrm>
            <a:off x="3666220" y="4353083"/>
            <a:ext cx="1686278" cy="507831"/>
          </a:xfrm>
          <a:prstGeom prst="rect">
            <a:avLst/>
          </a:prstGeom>
          <a:noFill/>
        </p:spPr>
        <p:txBody>
          <a:bodyPr wrap="square" rtlCol="0">
            <a:spAutoFit/>
          </a:bodyPr>
          <a:lstStyle/>
          <a:p>
            <a:r>
              <a:rPr lang="en-US" sz="900" dirty="0">
                <a:hlinkClick r:id="rId2" tooltip="https://en.wikiquote.org/wiki/Caution"/>
              </a:rPr>
              <a:t>This Photo</a:t>
            </a:r>
            <a:r>
              <a:rPr lang="en-US" sz="900" dirty="0"/>
              <a:t> by Unknown Author is licensed under </a:t>
            </a:r>
            <a:r>
              <a:rPr lang="en-US" sz="900" dirty="0">
                <a:hlinkClick r:id="rId3" tooltip="https://creativecommons.org/licenses/by-sa/3.0/"/>
              </a:rPr>
              <a:t>CC BY-SA</a:t>
            </a:r>
            <a:endParaRPr lang="en-US" sz="900" dirty="0"/>
          </a:p>
        </p:txBody>
      </p:sp>
      <p:sp>
        <p:nvSpPr>
          <p:cNvPr id="11" name="TextBox 10">
            <a:extLst>
              <a:ext uri="{FF2B5EF4-FFF2-40B4-BE49-F238E27FC236}">
                <a16:creationId xmlns:a16="http://schemas.microsoft.com/office/drawing/2014/main" id="{95C252E0-8931-BA40-82C3-46B9A8BF0DB8}"/>
              </a:ext>
            </a:extLst>
          </p:cNvPr>
          <p:cNvSpPr txBox="1"/>
          <p:nvPr/>
        </p:nvSpPr>
        <p:spPr>
          <a:xfrm>
            <a:off x="1092612" y="4640947"/>
            <a:ext cx="2368245" cy="369332"/>
          </a:xfrm>
          <a:prstGeom prst="rect">
            <a:avLst/>
          </a:prstGeom>
          <a:noFill/>
        </p:spPr>
        <p:txBody>
          <a:bodyPr wrap="square" rtlCol="0">
            <a:spAutoFit/>
          </a:bodyPr>
          <a:lstStyle/>
          <a:p>
            <a:r>
              <a:rPr lang="en-US" sz="900" dirty="0">
                <a:hlinkClick r:id="rId4" tooltip="http://newtothislife07-mysubmissivejourney.blogspot.com/2012/02/why-always-good-ones.html"/>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CCB5977A-5CE8-4D01-A784-06EA14C2A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02942D-A53B-4A35-B44C-EEFD824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375F3C53-82B4-457B-87C8-9077A906B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5A4487F9-8FD4-4FDA-899F-491058506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104">
            <a:extLst>
              <a:ext uri="{FF2B5EF4-FFF2-40B4-BE49-F238E27FC236}">
                <a16:creationId xmlns:a16="http://schemas.microsoft.com/office/drawing/2014/main" id="{ACD9B3A4-4B72-4F8E-9D87-2D150F2AD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883" y="4432079"/>
            <a:ext cx="11274641" cy="1968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1191" y="4610099"/>
            <a:ext cx="10993549" cy="1066801"/>
          </a:xfrm>
        </p:spPr>
        <p:txBody>
          <a:bodyPr vert="horz" lIns="91440" tIns="45720" rIns="91440" bIns="45720" rtlCol="0" anchor="b">
            <a:normAutofit/>
          </a:bodyPr>
          <a:lstStyle/>
          <a:p>
            <a:br>
              <a:rPr lang="en-US" sz="2300"/>
            </a:br>
            <a:r>
              <a:rPr lang="en-US" sz="2300"/>
              <a:t>Which book in the Bible and chapter in the Bible describes what will happened before Jesus comes?</a:t>
            </a:r>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581194" y="5697215"/>
            <a:ext cx="10993546" cy="525565"/>
          </a:xfrm>
        </p:spPr>
        <p:txBody>
          <a:bodyPr vert="horz" lIns="91440" tIns="45720" rIns="91440" bIns="45720" rtlCol="0" anchor="t">
            <a:normAutofit/>
          </a:bodyPr>
          <a:lstStyle/>
          <a:p>
            <a:r>
              <a:rPr lang="en-US" kern="1200" cap="all">
                <a:solidFill>
                  <a:srgbClr val="FFFFFF">
                    <a:alpha val="75000"/>
                  </a:srgbClr>
                </a:solidFill>
                <a:latin typeface="+mn-lt"/>
                <a:ea typeface="+mn-ea"/>
                <a:cs typeface="+mn-cs"/>
              </a:rPr>
              <a:t>.</a:t>
            </a:r>
          </a:p>
        </p:txBody>
      </p:sp>
      <mc:AlternateContent xmlns:mc="http://schemas.openxmlformats.org/markup-compatibility/2006">
        <mc:Choice xmlns:am3d="http://schemas.microsoft.com/office/drawing/2017/model3d" Requires="am3d">
          <p:graphicFrame>
            <p:nvGraphicFramePr>
              <p:cNvPr id="7" name="3D Model 6" descr="Thought Bubble">
                <a:extLst>
                  <a:ext uri="{FF2B5EF4-FFF2-40B4-BE49-F238E27FC236}">
                    <a16:creationId xmlns:a16="http://schemas.microsoft.com/office/drawing/2014/main" id="{FB0A0AF9-B9E0-3041-A8AB-D3424AF7B3EC}"/>
                  </a:ext>
                </a:extLst>
              </p:cNvPr>
              <p:cNvGraphicFramePr>
                <a:graphicFrameLocks noChangeAspect="1"/>
              </p:cNvGraphicFramePr>
              <p:nvPr>
                <p:extLst>
                  <p:ext uri="{D42A27DB-BD31-4B8C-83A1-F6EECF244321}">
                    <p14:modId xmlns:p14="http://schemas.microsoft.com/office/powerpoint/2010/main" val="4171169482"/>
                  </p:ext>
                </p:extLst>
              </p:nvPr>
            </p:nvGraphicFramePr>
            <p:xfrm>
              <a:off x="7342683" y="713765"/>
              <a:ext cx="3830619" cy="3540294"/>
            </p:xfrm>
            <a:graphic>
              <a:graphicData uri="http://schemas.microsoft.com/office/drawing/2017/model3d">
                <am3d:model3d r:embed="rId6">
                  <am3d:spPr>
                    <a:xfrm>
                      <a:off x="0" y="0"/>
                      <a:ext cx="3830619" cy="354029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7"/>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ought Bubble">
                <a:extLst>
                  <a:ext uri="{FF2B5EF4-FFF2-40B4-BE49-F238E27FC236}">
                    <a16:creationId xmlns:a16="http://schemas.microsoft.com/office/drawing/2014/main" id="{FB0A0AF9-B9E0-3041-A8AB-D3424AF7B3EC}"/>
                  </a:ext>
                </a:extLst>
              </p:cNvPr>
              <p:cNvPicPr>
                <a:picLocks noGrp="1" noRot="1" noChangeAspect="1" noMove="1" noResize="1" noEditPoints="1" noAdjustHandles="1" noChangeArrowheads="1" noChangeShapeType="1" noCrop="1"/>
              </p:cNvPicPr>
              <p:nvPr/>
            </p:nvPicPr>
            <p:blipFill>
              <a:blip r:embed="rId7"/>
              <a:stretch>
                <a:fillRect/>
              </a:stretch>
            </p:blipFill>
            <p:spPr>
              <a:xfrm>
                <a:off x="7342683" y="713765"/>
                <a:ext cx="3830619" cy="3540294"/>
              </a:xfrm>
              <a:prstGeom prst="rect">
                <a:avLst/>
              </a:prstGeom>
            </p:spPr>
          </p:pic>
        </mc:Fallback>
      </mc:AlternateContent>
      <p:pic>
        <p:nvPicPr>
          <p:cNvPr id="10" name="Content Placeholder 9" descr="A picture containing toy&#10;&#10;Description automatically generated">
            <a:extLst>
              <a:ext uri="{FF2B5EF4-FFF2-40B4-BE49-F238E27FC236}">
                <a16:creationId xmlns:a16="http://schemas.microsoft.com/office/drawing/2014/main" id="{BA4C299E-3C2E-6B4C-B656-FED05A0F5193}"/>
              </a:ext>
            </a:extLst>
          </p:cNvPr>
          <p:cNvPicPr>
            <a:picLocks noGrp="1" noChangeAspect="1"/>
          </p:cNvPicPr>
          <p:nvPr>
            <p:ph idx="1"/>
          </p:nvPr>
        </p:nvPicPr>
        <p:blipFill>
          <a:blip r:embed="rId8">
            <a:alphaModFix amt="64000"/>
            <a:extLst>
              <a:ext uri="{837473B0-CC2E-450A-ABE3-18F120FF3D39}">
                <a1611:picAttrSrcUrl xmlns:a1611="http://schemas.microsoft.com/office/drawing/2016/11/main" r:id="rId4"/>
              </a:ext>
            </a:extLst>
          </a:blip>
          <a:stretch>
            <a:fillRect/>
          </a:stretch>
        </p:blipFill>
        <p:spPr>
          <a:xfrm>
            <a:off x="1092612" y="608413"/>
            <a:ext cx="2545151" cy="3978573"/>
          </a:xfrm>
        </p:spPr>
      </p:pic>
      <p:pic>
        <p:nvPicPr>
          <p:cNvPr id="12" name="Picture 11" descr="A close up of a sign&#10;&#10;Description automatically generated">
            <a:extLst>
              <a:ext uri="{FF2B5EF4-FFF2-40B4-BE49-F238E27FC236}">
                <a16:creationId xmlns:a16="http://schemas.microsoft.com/office/drawing/2014/main" id="{2E34921E-E249-F840-AADD-7D2EFE9FDE19}"/>
              </a:ext>
            </a:extLst>
          </p:cNvPr>
          <p:cNvPicPr>
            <a:picLocks noChangeAspect="1"/>
          </p:cNvPicPr>
          <p:nvPr/>
        </p:nvPicPr>
        <p:blipFill>
          <a:blip r:embed="rId9">
            <a:extLst>
              <a:ext uri="{837473B0-CC2E-450A-ABE3-18F120FF3D39}">
                <a1611:picAttrSrcUrl xmlns:a1611="http://schemas.microsoft.com/office/drawing/2016/11/main" r:id="rId2"/>
              </a:ext>
            </a:extLst>
          </a:blip>
          <a:stretch>
            <a:fillRect/>
          </a:stretch>
        </p:blipFill>
        <p:spPr>
          <a:xfrm>
            <a:off x="4084297" y="905398"/>
            <a:ext cx="3316951" cy="2764126"/>
          </a:xfrm>
          <a:prstGeom prst="rect">
            <a:avLst/>
          </a:prstGeom>
        </p:spPr>
      </p:pic>
    </p:spTree>
    <p:extLst>
      <p:ext uri="{BB962C8B-B14F-4D97-AF65-F5344CB8AC3E}">
        <p14:creationId xmlns:p14="http://schemas.microsoft.com/office/powerpoint/2010/main" val="3841055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42C47F9-73D6-704C-BD88-DC4FEE3CD77B}"/>
              </a:ext>
            </a:extLst>
          </p:cNvPr>
          <p:cNvSpPr txBox="1"/>
          <p:nvPr/>
        </p:nvSpPr>
        <p:spPr>
          <a:xfrm>
            <a:off x="1092612" y="4640947"/>
            <a:ext cx="2368245" cy="369332"/>
          </a:xfrm>
          <a:prstGeom prst="rect">
            <a:avLst/>
          </a:prstGeom>
          <a:noFill/>
        </p:spPr>
        <p:txBody>
          <a:bodyPr wrap="square" rtlCol="0">
            <a:spAutoFit/>
          </a:bodyPr>
          <a:lstStyle/>
          <a:p>
            <a:r>
              <a:rPr lang="en-US" sz="900" dirty="0">
                <a:hlinkClick r:id="rId2" tooltip="http://newtothislife07-mysubmissivejourney.blogspot.com/2012/02/why-always-good-ones.html"/>
              </a:rPr>
              <a:t>This Photo</a:t>
            </a:r>
            <a:r>
              <a:rPr lang="en-US" sz="900" dirty="0"/>
              <a:t> by Unknown Author is licensed under </a:t>
            </a:r>
            <a:r>
              <a:rPr lang="en-US" sz="900" dirty="0">
                <a:hlinkClick r:id="rId3" tooltip="https://creativecommons.org/licenses/by-nc-nd/3.0/"/>
              </a:rPr>
              <a:t>CC BY-NC-ND</a:t>
            </a:r>
            <a:endParaRPr lang="en-US" sz="900" dirty="0"/>
          </a:p>
        </p:txBody>
      </p:sp>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CCB5977A-5CE8-4D01-A784-06EA14C2A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02942D-A53B-4A35-B44C-EEFD824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375F3C53-82B4-457B-87C8-9077A906B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5A4487F9-8FD4-4FDA-899F-491058506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104">
            <a:extLst>
              <a:ext uri="{FF2B5EF4-FFF2-40B4-BE49-F238E27FC236}">
                <a16:creationId xmlns:a16="http://schemas.microsoft.com/office/drawing/2014/main" id="{ACD9B3A4-4B72-4F8E-9D87-2D150F2AD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883" y="4432079"/>
            <a:ext cx="11274641" cy="1968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1191" y="4610099"/>
            <a:ext cx="10993549" cy="1066801"/>
          </a:xfrm>
        </p:spPr>
        <p:txBody>
          <a:bodyPr vert="horz" lIns="91440" tIns="45720" rIns="91440" bIns="45720" rtlCol="0" anchor="b">
            <a:normAutofit/>
          </a:bodyPr>
          <a:lstStyle/>
          <a:p>
            <a:br>
              <a:rPr lang="en-US" sz="2300"/>
            </a:br>
            <a:r>
              <a:rPr lang="en-US" sz="2300"/>
              <a:t>Which book in the Bible and chapter in the Bible describes what will happened before Jesus comes?</a:t>
            </a:r>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581194" y="5697215"/>
            <a:ext cx="10993546" cy="525565"/>
          </a:xfrm>
        </p:spPr>
        <p:txBody>
          <a:bodyPr vert="horz" lIns="91440" tIns="45720" rIns="91440" bIns="45720" rtlCol="0" anchor="t">
            <a:normAutofit/>
          </a:bodyPr>
          <a:lstStyle/>
          <a:p>
            <a:r>
              <a:rPr lang="en-US" kern="1200" cap="all">
                <a:solidFill>
                  <a:srgbClr val="FFFFFF">
                    <a:alpha val="75000"/>
                  </a:srgbClr>
                </a:solidFill>
                <a:latin typeface="+mn-lt"/>
                <a:ea typeface="+mn-ea"/>
                <a:cs typeface="+mn-cs"/>
              </a:rPr>
              <a:t>.</a:t>
            </a:r>
          </a:p>
        </p:txBody>
      </p:sp>
      <mc:AlternateContent xmlns:mc="http://schemas.openxmlformats.org/markup-compatibility/2006">
        <mc:Choice xmlns:am3d="http://schemas.microsoft.com/office/drawing/2017/model3d" Requires="am3d">
          <p:graphicFrame>
            <p:nvGraphicFramePr>
              <p:cNvPr id="7" name="3D Model 6" descr="Thought Bubble">
                <a:extLst>
                  <a:ext uri="{FF2B5EF4-FFF2-40B4-BE49-F238E27FC236}">
                    <a16:creationId xmlns:a16="http://schemas.microsoft.com/office/drawing/2014/main" id="{FB0A0AF9-B9E0-3041-A8AB-D3424AF7B3EC}"/>
                  </a:ext>
                </a:extLst>
              </p:cNvPr>
              <p:cNvGraphicFramePr>
                <a:graphicFrameLocks noChangeAspect="1"/>
              </p:cNvGraphicFramePr>
              <p:nvPr/>
            </p:nvGraphicFramePr>
            <p:xfrm>
              <a:off x="7448841" y="345905"/>
              <a:ext cx="3830619" cy="3540294"/>
            </p:xfrm>
            <a:graphic>
              <a:graphicData uri="http://schemas.microsoft.com/office/drawing/2017/model3d">
                <am3d:model3d r:embed="rId4">
                  <am3d:spPr>
                    <a:xfrm>
                      <a:off x="0" y="0"/>
                      <a:ext cx="3830619" cy="354029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5"/>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ought Bubble">
                <a:extLst>
                  <a:ext uri="{FF2B5EF4-FFF2-40B4-BE49-F238E27FC236}">
                    <a16:creationId xmlns:a16="http://schemas.microsoft.com/office/drawing/2014/main" id="{FB0A0AF9-B9E0-3041-A8AB-D3424AF7B3EC}"/>
                  </a:ext>
                </a:extLst>
              </p:cNvPr>
              <p:cNvPicPr>
                <a:picLocks noGrp="1" noRot="1" noChangeAspect="1" noMove="1" noResize="1" noEditPoints="1" noAdjustHandles="1" noChangeArrowheads="1" noChangeShapeType="1" noCrop="1"/>
              </p:cNvPicPr>
              <p:nvPr/>
            </p:nvPicPr>
            <p:blipFill>
              <a:blip r:embed="rId5"/>
              <a:stretch>
                <a:fillRect/>
              </a:stretch>
            </p:blipFill>
            <p:spPr>
              <a:xfrm>
                <a:off x="7448841" y="345905"/>
                <a:ext cx="3830619" cy="3540294"/>
              </a:xfrm>
              <a:prstGeom prst="rect">
                <a:avLst/>
              </a:prstGeom>
            </p:spPr>
          </p:pic>
        </mc:Fallback>
      </mc:AlternateContent>
      <p:sp>
        <p:nvSpPr>
          <p:cNvPr id="3" name="TextBox 2">
            <a:extLst>
              <a:ext uri="{FF2B5EF4-FFF2-40B4-BE49-F238E27FC236}">
                <a16:creationId xmlns:a16="http://schemas.microsoft.com/office/drawing/2014/main" id="{A35210C2-6926-B541-B23D-FAC885E81FE5}"/>
              </a:ext>
            </a:extLst>
          </p:cNvPr>
          <p:cNvSpPr txBox="1"/>
          <p:nvPr/>
        </p:nvSpPr>
        <p:spPr>
          <a:xfrm>
            <a:off x="7358388" y="1192722"/>
            <a:ext cx="3921072" cy="923330"/>
          </a:xfrm>
          <a:prstGeom prst="rect">
            <a:avLst/>
          </a:prstGeom>
          <a:noFill/>
        </p:spPr>
        <p:txBody>
          <a:bodyPr wrap="square" rtlCol="0">
            <a:spAutoFit/>
          </a:bodyPr>
          <a:lstStyle/>
          <a:p>
            <a:pPr>
              <a:spcAft>
                <a:spcPts val="600"/>
              </a:spcAft>
            </a:pPr>
            <a:r>
              <a:rPr lang="en-US" sz="5400" dirty="0">
                <a:solidFill>
                  <a:srgbClr val="7030A0"/>
                </a:solidFill>
              </a:rPr>
              <a:t>Matthew 24</a:t>
            </a:r>
          </a:p>
        </p:txBody>
      </p:sp>
      <p:sp>
        <p:nvSpPr>
          <p:cNvPr id="9" name="Content Placeholder 8">
            <a:extLst>
              <a:ext uri="{FF2B5EF4-FFF2-40B4-BE49-F238E27FC236}">
                <a16:creationId xmlns:a16="http://schemas.microsoft.com/office/drawing/2014/main" id="{DBAE8FD3-66CA-5741-8493-8B034D0B06DD}"/>
              </a:ext>
            </a:extLst>
          </p:cNvPr>
          <p:cNvSpPr>
            <a:spLocks noGrp="1"/>
          </p:cNvSpPr>
          <p:nvPr>
            <p:ph idx="1"/>
          </p:nvPr>
        </p:nvSpPr>
        <p:spPr/>
        <p:txBody>
          <a:bodyPr/>
          <a:lstStyle/>
          <a:p>
            <a:endParaRPr lang="en-US"/>
          </a:p>
        </p:txBody>
      </p:sp>
      <p:pic>
        <p:nvPicPr>
          <p:cNvPr id="19" name="Content Placeholder 9" descr="A picture containing toy&#10;&#10;Description automatically generated">
            <a:extLst>
              <a:ext uri="{FF2B5EF4-FFF2-40B4-BE49-F238E27FC236}">
                <a16:creationId xmlns:a16="http://schemas.microsoft.com/office/drawing/2014/main" id="{FCAC09B8-4F5C-CD4D-9E69-212E6693FA43}"/>
              </a:ext>
            </a:extLst>
          </p:cNvPr>
          <p:cNvPicPr>
            <a:picLocks noChangeAspect="1"/>
          </p:cNvPicPr>
          <p:nvPr/>
        </p:nvPicPr>
        <p:blipFill>
          <a:blip r:embed="rId6">
            <a:alphaModFix amt="64000"/>
            <a:extLst>
              <a:ext uri="{837473B0-CC2E-450A-ABE3-18F120FF3D39}">
                <a1611:picAttrSrcUrl xmlns:a1611="http://schemas.microsoft.com/office/drawing/2016/11/main" r:id="rId2"/>
              </a:ext>
            </a:extLst>
          </a:blip>
          <a:stretch>
            <a:fillRect/>
          </a:stretch>
        </p:blipFill>
        <p:spPr>
          <a:xfrm>
            <a:off x="1092612" y="608413"/>
            <a:ext cx="2545151" cy="3978573"/>
          </a:xfrm>
          <a:prstGeom prst="rect">
            <a:avLst/>
          </a:prstGeom>
        </p:spPr>
      </p:pic>
      <p:pic>
        <p:nvPicPr>
          <p:cNvPr id="21" name="Picture 20" descr="A close up of a sign&#10;&#10;Description automatically generated">
            <a:extLst>
              <a:ext uri="{FF2B5EF4-FFF2-40B4-BE49-F238E27FC236}">
                <a16:creationId xmlns:a16="http://schemas.microsoft.com/office/drawing/2014/main" id="{4C3A77D6-3A18-5545-8EE5-9A220CADA9B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988106" y="1122073"/>
            <a:ext cx="3316951" cy="2764126"/>
          </a:xfrm>
          <a:prstGeom prst="rect">
            <a:avLst/>
          </a:prstGeom>
        </p:spPr>
      </p:pic>
      <p:sp>
        <p:nvSpPr>
          <p:cNvPr id="22" name="TextBox 21">
            <a:extLst>
              <a:ext uri="{FF2B5EF4-FFF2-40B4-BE49-F238E27FC236}">
                <a16:creationId xmlns:a16="http://schemas.microsoft.com/office/drawing/2014/main" id="{EB9BA2D7-9597-FA40-99B8-3646DB0FF4DB}"/>
              </a:ext>
            </a:extLst>
          </p:cNvPr>
          <p:cNvSpPr txBox="1"/>
          <p:nvPr/>
        </p:nvSpPr>
        <p:spPr>
          <a:xfrm>
            <a:off x="3570029" y="4569758"/>
            <a:ext cx="1686278" cy="507831"/>
          </a:xfrm>
          <a:prstGeom prst="rect">
            <a:avLst/>
          </a:prstGeom>
          <a:noFill/>
        </p:spPr>
        <p:txBody>
          <a:bodyPr wrap="square" rtlCol="0">
            <a:spAutoFit/>
          </a:bodyPr>
          <a:lstStyle/>
          <a:p>
            <a:r>
              <a:rPr lang="en-US" sz="900" dirty="0">
                <a:hlinkClick r:id="rId8" tooltip="https://en.wikiquote.org/wiki/Caution"/>
              </a:rPr>
              <a:t>This Photo</a:t>
            </a:r>
            <a:r>
              <a:rPr lang="en-US" sz="900" dirty="0"/>
              <a:t> by Unknown Author is licensed under </a:t>
            </a:r>
            <a:r>
              <a:rPr lang="en-US" sz="900" dirty="0">
                <a:hlinkClick r:id="rId9" tooltip="https://creativecommons.org/licenses/by-sa/3.0/"/>
              </a:rPr>
              <a:t>CC BY-SA</a:t>
            </a:r>
            <a:endParaRPr lang="en-US" sz="900" dirty="0"/>
          </a:p>
        </p:txBody>
      </p:sp>
    </p:spTree>
    <p:extLst>
      <p:ext uri="{BB962C8B-B14F-4D97-AF65-F5344CB8AC3E}">
        <p14:creationId xmlns:p14="http://schemas.microsoft.com/office/powerpoint/2010/main" val="181783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09A2C76-3E12-7142-B3D5-9A53BBAE8BAD}"/>
              </a:ext>
            </a:extLst>
          </p:cNvPr>
          <p:cNvSpPr txBox="1"/>
          <p:nvPr/>
        </p:nvSpPr>
        <p:spPr>
          <a:xfrm>
            <a:off x="2187454" y="4408966"/>
            <a:ext cx="4724400" cy="230832"/>
          </a:xfrm>
          <a:prstGeom prst="rect">
            <a:avLst/>
          </a:prstGeom>
          <a:noFill/>
        </p:spPr>
        <p:txBody>
          <a:bodyPr wrap="square" rtlCol="0">
            <a:spAutoFit/>
          </a:bodyPr>
          <a:lstStyle/>
          <a:p>
            <a:r>
              <a:rPr lang="en-US" sz="900" dirty="0">
                <a:hlinkClick r:id="rId2" tooltip="http://www.kairos2.com/praying_with_our_imagination.htm"/>
              </a:rPr>
              <a:t>This Photo</a:t>
            </a:r>
            <a:r>
              <a:rPr lang="en-US" sz="900" dirty="0"/>
              <a:t> by Unknown Author is licensed under </a:t>
            </a:r>
            <a:r>
              <a:rPr lang="en-US" sz="900" dirty="0">
                <a:hlinkClick r:id="rId3" tooltip="https://creativecommons.org/licenses/by/3.0/"/>
              </a:rPr>
              <a:t>CC BY</a:t>
            </a:r>
            <a:endParaRPr lang="en-US" sz="900" dirty="0"/>
          </a:p>
        </p:txBody>
      </p:sp>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CCB5977A-5CE8-4D01-A784-06EA14C2A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02942D-A53B-4A35-B44C-EEFD824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375F3C53-82B4-457B-87C8-9077A906B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5A4487F9-8FD4-4FDA-899F-491058506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104">
            <a:extLst>
              <a:ext uri="{FF2B5EF4-FFF2-40B4-BE49-F238E27FC236}">
                <a16:creationId xmlns:a16="http://schemas.microsoft.com/office/drawing/2014/main" id="{ACD9B3A4-4B72-4F8E-9D87-2D150F2AD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883" y="4432079"/>
            <a:ext cx="11274641" cy="1968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1191" y="5040755"/>
            <a:ext cx="10993549" cy="1066801"/>
          </a:xfrm>
        </p:spPr>
        <p:txBody>
          <a:bodyPr vert="horz" lIns="91440" tIns="45720" rIns="91440" bIns="45720" rtlCol="0" anchor="b">
            <a:normAutofit fontScale="90000"/>
          </a:bodyPr>
          <a:lstStyle/>
          <a:p>
            <a:br>
              <a:rPr lang="en-US" sz="2300" cap="none" dirty="0"/>
            </a:br>
            <a:r>
              <a:rPr lang="en-GB" cap="none" dirty="0"/>
              <a:t>Later, Jesus was sitting on the mount of olives. His followers came to be alone with him. They said, “tell us when these things will happen. And what will happen to show us that it is time for you to come again and for the world to end?”</a:t>
            </a:r>
            <a:endParaRPr lang="en-US" sz="2300" cap="none" dirty="0"/>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581194" y="5697215"/>
            <a:ext cx="10993546" cy="525565"/>
          </a:xfrm>
        </p:spPr>
        <p:txBody>
          <a:bodyPr vert="horz" lIns="91440" tIns="45720" rIns="91440" bIns="45720" rtlCol="0" anchor="t">
            <a:normAutofit/>
          </a:bodyPr>
          <a:lstStyle/>
          <a:p>
            <a:r>
              <a:rPr lang="en-US" kern="1200" cap="all">
                <a:solidFill>
                  <a:srgbClr val="FFFFFF">
                    <a:alpha val="75000"/>
                  </a:srgbClr>
                </a:solidFill>
                <a:latin typeface="+mn-lt"/>
                <a:ea typeface="+mn-ea"/>
                <a:cs typeface="+mn-cs"/>
              </a:rPr>
              <a:t>.</a:t>
            </a:r>
          </a:p>
        </p:txBody>
      </p:sp>
      <mc:AlternateContent xmlns:mc="http://schemas.openxmlformats.org/markup-compatibility/2006">
        <mc:Choice xmlns:am3d="http://schemas.microsoft.com/office/drawing/2017/model3d" Requires="am3d">
          <p:graphicFrame>
            <p:nvGraphicFramePr>
              <p:cNvPr id="7" name="3D Model 6" descr="Thought Bubble">
                <a:extLst>
                  <a:ext uri="{FF2B5EF4-FFF2-40B4-BE49-F238E27FC236}">
                    <a16:creationId xmlns:a16="http://schemas.microsoft.com/office/drawing/2014/main" id="{FB0A0AF9-B9E0-3041-A8AB-D3424AF7B3EC}"/>
                  </a:ext>
                </a:extLst>
              </p:cNvPr>
              <p:cNvGraphicFramePr>
                <a:graphicFrameLocks noChangeAspect="1"/>
              </p:cNvGraphicFramePr>
              <p:nvPr/>
            </p:nvGraphicFramePr>
            <p:xfrm>
              <a:off x="7448841" y="345905"/>
              <a:ext cx="3830619" cy="3540294"/>
            </p:xfrm>
            <a:graphic>
              <a:graphicData uri="http://schemas.microsoft.com/office/drawing/2017/model3d">
                <am3d:model3d r:embed="rId4">
                  <am3d:spPr>
                    <a:xfrm>
                      <a:off x="0" y="0"/>
                      <a:ext cx="3830619" cy="354029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5"/>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ought Bubble">
                <a:extLst>
                  <a:ext uri="{FF2B5EF4-FFF2-40B4-BE49-F238E27FC236}">
                    <a16:creationId xmlns:a16="http://schemas.microsoft.com/office/drawing/2014/main" id="{FB0A0AF9-B9E0-3041-A8AB-D3424AF7B3EC}"/>
                  </a:ext>
                </a:extLst>
              </p:cNvPr>
              <p:cNvPicPr>
                <a:picLocks noGrp="1" noRot="1" noChangeAspect="1" noMove="1" noResize="1" noEditPoints="1" noAdjustHandles="1" noChangeArrowheads="1" noChangeShapeType="1" noCrop="1"/>
              </p:cNvPicPr>
              <p:nvPr/>
            </p:nvPicPr>
            <p:blipFill>
              <a:blip r:embed="rId5"/>
              <a:stretch>
                <a:fillRect/>
              </a:stretch>
            </p:blipFill>
            <p:spPr>
              <a:xfrm>
                <a:off x="7448841" y="345905"/>
                <a:ext cx="3830619" cy="354029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Traffic Sign Triangle">
                <a:extLst>
                  <a:ext uri="{FF2B5EF4-FFF2-40B4-BE49-F238E27FC236}">
                    <a16:creationId xmlns:a16="http://schemas.microsoft.com/office/drawing/2014/main" id="{563FE41E-645F-0240-A60D-5FC9F3CFFED8}"/>
                  </a:ext>
                </a:extLst>
              </p:cNvPr>
              <p:cNvGraphicFramePr>
                <a:graphicFrameLocks noChangeAspect="1"/>
              </p:cNvGraphicFramePr>
              <p:nvPr>
                <p:extLst>
                  <p:ext uri="{D42A27DB-BD31-4B8C-83A1-F6EECF244321}">
                    <p14:modId xmlns:p14="http://schemas.microsoft.com/office/powerpoint/2010/main" val="938894380"/>
                  </p:ext>
                </p:extLst>
              </p:nvPr>
            </p:nvGraphicFramePr>
            <p:xfrm>
              <a:off x="434870" y="788260"/>
              <a:ext cx="1169693" cy="4196016"/>
            </p:xfrm>
            <a:graphic>
              <a:graphicData uri="http://schemas.microsoft.com/office/drawing/2017/model3d">
                <am3d:model3d r:embed="rId6">
                  <am3d:spPr>
                    <a:xfrm>
                      <a:off x="0" y="0"/>
                      <a:ext cx="1169693" cy="4196016"/>
                    </a:xfrm>
                    <a:prstGeom prst="rect">
                      <a:avLst/>
                    </a:prstGeom>
                  </am3d:spPr>
                  <am3d:camera>
                    <am3d:pos x="0" y="0" z="48368532"/>
                    <am3d:up dx="0" dy="36000000" dz="0"/>
                    <am3d:lookAt x="0" y="0" z="0"/>
                    <am3d:perspective fov="2700000"/>
                  </am3d:camera>
                  <am3d:trans>
                    <am3d:meterPerModelUnit n="349248" d="1000000"/>
                    <am3d:preTrans dx="0" dy="0" dz="0"/>
                    <am3d:scale>
                      <am3d:sx n="1000000" d="1000000"/>
                      <am3d:sy n="1000000" d="1000000"/>
                      <am3d:sz n="1000000" d="1000000"/>
                    </am3d:scale>
                    <am3d:rot/>
                    <am3d:postTrans dx="0" dy="0" dz="0"/>
                  </am3d:trans>
                  <am3d:raster rName="Office3DRenderer" rVer="16.0.8326">
                    <am3d:blip r:embed="rId7"/>
                  </am3d:raster>
                  <am3d:objViewport viewportSz="46100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raffic Sign Triangle">
                <a:extLst>
                  <a:ext uri="{FF2B5EF4-FFF2-40B4-BE49-F238E27FC236}">
                    <a16:creationId xmlns:a16="http://schemas.microsoft.com/office/drawing/2014/main" id="{563FE41E-645F-0240-A60D-5FC9F3CFFED8}"/>
                  </a:ext>
                </a:extLst>
              </p:cNvPr>
              <p:cNvPicPr>
                <a:picLocks noGrp="1" noRot="1" noChangeAspect="1" noMove="1" noResize="1" noEditPoints="1" noAdjustHandles="1" noChangeArrowheads="1" noChangeShapeType="1" noCrop="1"/>
              </p:cNvPicPr>
              <p:nvPr/>
            </p:nvPicPr>
            <p:blipFill>
              <a:blip r:embed="rId7"/>
              <a:stretch>
                <a:fillRect/>
              </a:stretch>
            </p:blipFill>
            <p:spPr>
              <a:xfrm>
                <a:off x="434870" y="788260"/>
                <a:ext cx="1169693" cy="4196016"/>
              </a:xfrm>
              <a:prstGeom prst="rect">
                <a:avLst/>
              </a:prstGeom>
            </p:spPr>
          </p:pic>
        </mc:Fallback>
      </mc:AlternateContent>
      <p:sp>
        <p:nvSpPr>
          <p:cNvPr id="3" name="TextBox 2">
            <a:extLst>
              <a:ext uri="{FF2B5EF4-FFF2-40B4-BE49-F238E27FC236}">
                <a16:creationId xmlns:a16="http://schemas.microsoft.com/office/drawing/2014/main" id="{A35210C2-6926-B541-B23D-FAC885E81FE5}"/>
              </a:ext>
            </a:extLst>
          </p:cNvPr>
          <p:cNvSpPr txBox="1"/>
          <p:nvPr/>
        </p:nvSpPr>
        <p:spPr>
          <a:xfrm>
            <a:off x="7358388" y="1192722"/>
            <a:ext cx="3921072" cy="923330"/>
          </a:xfrm>
          <a:prstGeom prst="rect">
            <a:avLst/>
          </a:prstGeom>
          <a:noFill/>
        </p:spPr>
        <p:txBody>
          <a:bodyPr wrap="square" rtlCol="0">
            <a:spAutoFit/>
          </a:bodyPr>
          <a:lstStyle/>
          <a:p>
            <a:pPr>
              <a:spcAft>
                <a:spcPts val="600"/>
              </a:spcAft>
            </a:pPr>
            <a:r>
              <a:rPr lang="en-US" sz="5400" dirty="0">
                <a:solidFill>
                  <a:srgbClr val="7030A0"/>
                </a:solidFill>
              </a:rPr>
              <a:t>Matthew 24</a:t>
            </a:r>
          </a:p>
        </p:txBody>
      </p:sp>
      <p:pic>
        <p:nvPicPr>
          <p:cNvPr id="10" name="Content Placeholder 9" descr="A group of people in a field&#10;&#10;Description automatically generated">
            <a:extLst>
              <a:ext uri="{FF2B5EF4-FFF2-40B4-BE49-F238E27FC236}">
                <a16:creationId xmlns:a16="http://schemas.microsoft.com/office/drawing/2014/main" id="{2EBC9E98-5F55-1E45-BCB6-5A0CC49A7AE4}"/>
              </a:ext>
            </a:extLst>
          </p:cNvPr>
          <p:cNvPicPr>
            <a:picLocks noGrp="1" noChangeAspect="1"/>
          </p:cNvPicPr>
          <p:nvPr>
            <p:ph idx="1"/>
          </p:nvPr>
        </p:nvPicPr>
        <p:blipFill>
          <a:blip r:embed="rId8">
            <a:extLst>
              <a:ext uri="{837473B0-CC2E-450A-ABE3-18F120FF3D39}">
                <a1611:picAttrSrcUrl xmlns:a1611="http://schemas.microsoft.com/office/drawing/2016/11/main" r:id="rId2"/>
              </a:ext>
            </a:extLst>
          </a:blip>
          <a:stretch>
            <a:fillRect/>
          </a:stretch>
        </p:blipFill>
        <p:spPr>
          <a:xfrm>
            <a:off x="2187454" y="1030766"/>
            <a:ext cx="4724400" cy="3378200"/>
          </a:xfrm>
        </p:spPr>
      </p:pic>
    </p:spTree>
    <p:extLst>
      <p:ext uri="{BB962C8B-B14F-4D97-AF65-F5344CB8AC3E}">
        <p14:creationId xmlns:p14="http://schemas.microsoft.com/office/powerpoint/2010/main" val="587116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2B32A21-5573-FF49-929F-0979F2E05F9A}"/>
              </a:ext>
            </a:extLst>
          </p:cNvPr>
          <p:cNvSpPr txBox="1"/>
          <p:nvPr/>
        </p:nvSpPr>
        <p:spPr>
          <a:xfrm>
            <a:off x="2953348" y="3167911"/>
            <a:ext cx="3492500" cy="230832"/>
          </a:xfrm>
          <a:prstGeom prst="rect">
            <a:avLst/>
          </a:prstGeom>
          <a:noFill/>
        </p:spPr>
        <p:txBody>
          <a:bodyPr wrap="square" rtlCol="0">
            <a:spAutoFit/>
          </a:bodyPr>
          <a:lstStyle/>
          <a:p>
            <a:r>
              <a:rPr lang="en-US" sz="900" dirty="0">
                <a:hlinkClick r:id="rId2" tooltip="https://familyinequality.wordpress.com/tag/hanna-rosin/"/>
              </a:rPr>
              <a:t>This Photo</a:t>
            </a:r>
            <a:r>
              <a:rPr lang="en-US" sz="900" dirty="0"/>
              <a:t> by Unknown Author is licensed under </a:t>
            </a:r>
            <a:r>
              <a:rPr lang="en-US" sz="900" dirty="0">
                <a:hlinkClick r:id="rId3" tooltip="https://creativecommons.org/licenses/by/3.0/"/>
              </a:rPr>
              <a:t>CC BY</a:t>
            </a:r>
            <a:endParaRPr lang="en-US" sz="900" dirty="0"/>
          </a:p>
        </p:txBody>
      </p:sp>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CCB5977A-5CE8-4D01-A784-06EA14C2A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02942D-A53B-4A35-B44C-EEFD824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375F3C53-82B4-457B-87C8-9077A906B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5A4487F9-8FD4-4FDA-899F-491058506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104">
            <a:extLst>
              <a:ext uri="{FF2B5EF4-FFF2-40B4-BE49-F238E27FC236}">
                <a16:creationId xmlns:a16="http://schemas.microsoft.com/office/drawing/2014/main" id="{ACD9B3A4-4B72-4F8E-9D87-2D150F2AD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883" y="4432079"/>
            <a:ext cx="11274641" cy="1968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1191" y="5040755"/>
            <a:ext cx="10993549" cy="1066801"/>
          </a:xfrm>
        </p:spPr>
        <p:txBody>
          <a:bodyPr vert="horz" lIns="91440" tIns="45720" rIns="91440" bIns="45720" rtlCol="0" anchor="b">
            <a:normAutofit/>
          </a:bodyPr>
          <a:lstStyle/>
          <a:p>
            <a:r>
              <a:rPr lang="en-GB" cap="none" dirty="0"/>
              <a:t>Jesus answered: “be careful that no one fools you. </a:t>
            </a:r>
            <a:r>
              <a:rPr lang="en-GB" b="1" cap="none" baseline="30000" dirty="0"/>
              <a:t>5 </a:t>
            </a:r>
            <a:r>
              <a:rPr lang="en-GB" cap="none" dirty="0"/>
              <a:t>many people will come in My name</a:t>
            </a:r>
            <a:r>
              <a:rPr lang="en-GB" dirty="0"/>
              <a:t>. T</a:t>
            </a:r>
            <a:r>
              <a:rPr lang="en-GB" cap="none" dirty="0"/>
              <a:t>hey will say, ‘I am the Christ.’ And they will fool many people.</a:t>
            </a:r>
            <a:endParaRPr lang="en-US" sz="2300" cap="none" dirty="0"/>
          </a:p>
        </p:txBody>
      </p:sp>
      <mc:AlternateContent xmlns:mc="http://schemas.openxmlformats.org/markup-compatibility/2006">
        <mc:Choice xmlns:am3d="http://schemas.microsoft.com/office/drawing/2017/model3d" Requires="am3d">
          <p:graphicFrame>
            <p:nvGraphicFramePr>
              <p:cNvPr id="7" name="3D Model 6" descr="Thought Bubble">
                <a:extLst>
                  <a:ext uri="{FF2B5EF4-FFF2-40B4-BE49-F238E27FC236}">
                    <a16:creationId xmlns:a16="http://schemas.microsoft.com/office/drawing/2014/main" id="{FB0A0AF9-B9E0-3041-A8AB-D3424AF7B3EC}"/>
                  </a:ext>
                </a:extLst>
              </p:cNvPr>
              <p:cNvGraphicFramePr>
                <a:graphicFrameLocks noChangeAspect="1"/>
              </p:cNvGraphicFramePr>
              <p:nvPr/>
            </p:nvGraphicFramePr>
            <p:xfrm>
              <a:off x="7448841" y="345905"/>
              <a:ext cx="3830619" cy="3540294"/>
            </p:xfrm>
            <a:graphic>
              <a:graphicData uri="http://schemas.microsoft.com/office/drawing/2017/model3d">
                <am3d:model3d r:embed="rId4">
                  <am3d:spPr>
                    <a:xfrm>
                      <a:off x="0" y="0"/>
                      <a:ext cx="3830619" cy="354029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5"/>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ought Bubble">
                <a:extLst>
                  <a:ext uri="{FF2B5EF4-FFF2-40B4-BE49-F238E27FC236}">
                    <a16:creationId xmlns:a16="http://schemas.microsoft.com/office/drawing/2014/main" id="{FB0A0AF9-B9E0-3041-A8AB-D3424AF7B3EC}"/>
                  </a:ext>
                </a:extLst>
              </p:cNvPr>
              <p:cNvPicPr>
                <a:picLocks noGrp="1" noRot="1" noChangeAspect="1" noMove="1" noResize="1" noEditPoints="1" noAdjustHandles="1" noChangeArrowheads="1" noChangeShapeType="1" noCrop="1"/>
              </p:cNvPicPr>
              <p:nvPr/>
            </p:nvPicPr>
            <p:blipFill>
              <a:blip r:embed="rId5"/>
              <a:stretch>
                <a:fillRect/>
              </a:stretch>
            </p:blipFill>
            <p:spPr>
              <a:xfrm>
                <a:off x="7448841" y="345905"/>
                <a:ext cx="3830619" cy="3540294"/>
              </a:xfrm>
              <a:prstGeom prst="rect">
                <a:avLst/>
              </a:prstGeom>
            </p:spPr>
          </p:pic>
        </mc:Fallback>
      </mc:AlternateContent>
      <p:sp>
        <p:nvSpPr>
          <p:cNvPr id="3" name="TextBox 2">
            <a:extLst>
              <a:ext uri="{FF2B5EF4-FFF2-40B4-BE49-F238E27FC236}">
                <a16:creationId xmlns:a16="http://schemas.microsoft.com/office/drawing/2014/main" id="{A35210C2-6926-B541-B23D-FAC885E81FE5}"/>
              </a:ext>
            </a:extLst>
          </p:cNvPr>
          <p:cNvSpPr txBox="1"/>
          <p:nvPr/>
        </p:nvSpPr>
        <p:spPr>
          <a:xfrm>
            <a:off x="7358388" y="1192722"/>
            <a:ext cx="3921072" cy="923330"/>
          </a:xfrm>
          <a:prstGeom prst="rect">
            <a:avLst/>
          </a:prstGeom>
          <a:noFill/>
        </p:spPr>
        <p:txBody>
          <a:bodyPr wrap="square" rtlCol="0">
            <a:spAutoFit/>
          </a:bodyPr>
          <a:lstStyle/>
          <a:p>
            <a:pPr>
              <a:spcAft>
                <a:spcPts val="600"/>
              </a:spcAft>
            </a:pPr>
            <a:r>
              <a:rPr lang="en-US" sz="5400" dirty="0">
                <a:solidFill>
                  <a:srgbClr val="7030A0"/>
                </a:solidFill>
              </a:rPr>
              <a:t>Matthew 24</a:t>
            </a:r>
          </a:p>
        </p:txBody>
      </p:sp>
      <p:pic>
        <p:nvPicPr>
          <p:cNvPr id="5" name="Picture 4" descr="A close up of a logo&#10;&#10;Description automatically generated">
            <a:extLst>
              <a:ext uri="{FF2B5EF4-FFF2-40B4-BE49-F238E27FC236}">
                <a16:creationId xmlns:a16="http://schemas.microsoft.com/office/drawing/2014/main" id="{24ACBA6B-EF53-824F-9D9C-81BF3D205EB9}"/>
              </a:ext>
            </a:extLst>
          </p:cNvPr>
          <p:cNvPicPr>
            <a:picLocks noChangeAspect="1"/>
          </p:cNvPicPr>
          <p:nvPr/>
        </p:nvPicPr>
        <p:blipFill>
          <a:blip r:embed="rId6">
            <a:extLst>
              <a:ext uri="{837473B0-CC2E-450A-ABE3-18F120FF3D39}">
                <a1611:picAttrSrcUrl xmlns:a1611="http://schemas.microsoft.com/office/drawing/2016/11/main" r:id="rId2"/>
              </a:ext>
            </a:extLst>
          </a:blip>
          <a:stretch>
            <a:fillRect/>
          </a:stretch>
        </p:blipFill>
        <p:spPr>
          <a:xfrm>
            <a:off x="2953348" y="1339111"/>
            <a:ext cx="3492500" cy="18288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D0D07BBE-460F-9D4D-8574-5502E95FCDF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651" y="1515652"/>
            <a:ext cx="3316951" cy="2764126"/>
          </a:xfrm>
          <a:prstGeom prst="rect">
            <a:avLst/>
          </a:prstGeom>
        </p:spPr>
      </p:pic>
      <p:sp>
        <p:nvSpPr>
          <p:cNvPr id="18" name="TextBox 17">
            <a:extLst>
              <a:ext uri="{FF2B5EF4-FFF2-40B4-BE49-F238E27FC236}">
                <a16:creationId xmlns:a16="http://schemas.microsoft.com/office/drawing/2014/main" id="{17D398D3-43D1-9A45-BB2A-759747F0B7CF}"/>
              </a:ext>
            </a:extLst>
          </p:cNvPr>
          <p:cNvSpPr txBox="1"/>
          <p:nvPr/>
        </p:nvSpPr>
        <p:spPr>
          <a:xfrm>
            <a:off x="581191" y="4693102"/>
            <a:ext cx="1686278" cy="507831"/>
          </a:xfrm>
          <a:prstGeom prst="rect">
            <a:avLst/>
          </a:prstGeom>
          <a:noFill/>
        </p:spPr>
        <p:txBody>
          <a:bodyPr wrap="square" rtlCol="0">
            <a:spAutoFit/>
          </a:bodyPr>
          <a:lstStyle/>
          <a:p>
            <a:r>
              <a:rPr lang="en-US" sz="900" dirty="0">
                <a:hlinkClick r:id="rId8" tooltip="https://en.wikiquote.org/wiki/Caution"/>
              </a:rPr>
              <a:t>This Photo</a:t>
            </a:r>
            <a:r>
              <a:rPr lang="en-US" sz="900" dirty="0"/>
              <a:t> by Unknown Author is licensed under </a:t>
            </a:r>
            <a:r>
              <a:rPr lang="en-US" sz="900" dirty="0">
                <a:hlinkClick r:id="rId9" tooltip="https://creativecommons.org/licenses/by-sa/3.0/"/>
              </a:rPr>
              <a:t>CC BY-SA</a:t>
            </a:r>
            <a:endParaRPr lang="en-US" sz="900" dirty="0"/>
          </a:p>
        </p:txBody>
      </p:sp>
    </p:spTree>
    <p:extLst>
      <p:ext uri="{BB962C8B-B14F-4D97-AF65-F5344CB8AC3E}">
        <p14:creationId xmlns:p14="http://schemas.microsoft.com/office/powerpoint/2010/main" val="86255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93A880-5DEE-0C48-AD7C-218A9F10B44C}"/>
              </a:ext>
            </a:extLst>
          </p:cNvPr>
          <p:cNvSpPr txBox="1"/>
          <p:nvPr/>
        </p:nvSpPr>
        <p:spPr>
          <a:xfrm>
            <a:off x="4983096" y="4615847"/>
            <a:ext cx="2081446" cy="369332"/>
          </a:xfrm>
          <a:prstGeom prst="rect">
            <a:avLst/>
          </a:prstGeom>
          <a:noFill/>
        </p:spPr>
        <p:txBody>
          <a:bodyPr wrap="square" rtlCol="0">
            <a:spAutoFit/>
          </a:bodyPr>
          <a:lstStyle/>
          <a:p>
            <a:r>
              <a:rPr lang="en-US" sz="900" dirty="0">
                <a:hlinkClick r:id="rId2" tooltip="https://simple.wikipedia.org/wiki/Mortar_(weapon)"/>
              </a:rPr>
              <a:t>This Photo</a:t>
            </a:r>
            <a:r>
              <a:rPr lang="en-US" sz="900" dirty="0"/>
              <a:t> by Unknown Author is licensed under </a:t>
            </a:r>
            <a:r>
              <a:rPr lang="en-US" sz="900" dirty="0">
                <a:hlinkClick r:id="rId3" tooltip="https://creativecommons.org/licenses/by-sa/3.0/"/>
              </a:rPr>
              <a:t>CC BY-SA</a:t>
            </a:r>
            <a:endParaRPr lang="en-US" sz="900" dirty="0"/>
          </a:p>
        </p:txBody>
      </p:sp>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CCB5977A-5CE8-4D01-A784-06EA14C2A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02942D-A53B-4A35-B44C-EEFD824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375F3C53-82B4-457B-87C8-9077A906B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5A4487F9-8FD4-4FDA-899F-491058506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104">
            <a:extLst>
              <a:ext uri="{FF2B5EF4-FFF2-40B4-BE49-F238E27FC236}">
                <a16:creationId xmlns:a16="http://schemas.microsoft.com/office/drawing/2014/main" id="{ACD9B3A4-4B72-4F8E-9D87-2D150F2AD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883" y="4432079"/>
            <a:ext cx="11274641" cy="1968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1191" y="5040755"/>
            <a:ext cx="10993549" cy="1066801"/>
          </a:xfrm>
        </p:spPr>
        <p:txBody>
          <a:bodyPr vert="horz" lIns="91440" tIns="45720" rIns="91440" bIns="45720" rtlCol="0" anchor="b">
            <a:normAutofit/>
          </a:bodyPr>
          <a:lstStyle/>
          <a:p>
            <a:r>
              <a:rPr lang="en-GB" cap="none" dirty="0"/>
              <a:t>You will hear about wars and stories of wars that are coming. But don’t be afraid. These things must happen before the end comes. </a:t>
            </a:r>
            <a:endParaRPr lang="en-US" sz="2300" cap="none" dirty="0"/>
          </a:p>
        </p:txBody>
      </p:sp>
      <mc:AlternateContent xmlns:mc="http://schemas.openxmlformats.org/markup-compatibility/2006">
        <mc:Choice xmlns:am3d="http://schemas.microsoft.com/office/drawing/2017/model3d" Requires="am3d">
          <p:graphicFrame>
            <p:nvGraphicFramePr>
              <p:cNvPr id="7" name="3D Model 6" descr="Thought Bubble">
                <a:extLst>
                  <a:ext uri="{FF2B5EF4-FFF2-40B4-BE49-F238E27FC236}">
                    <a16:creationId xmlns:a16="http://schemas.microsoft.com/office/drawing/2014/main" id="{FB0A0AF9-B9E0-3041-A8AB-D3424AF7B3EC}"/>
                  </a:ext>
                </a:extLst>
              </p:cNvPr>
              <p:cNvGraphicFramePr>
                <a:graphicFrameLocks noChangeAspect="1"/>
              </p:cNvGraphicFramePr>
              <p:nvPr/>
            </p:nvGraphicFramePr>
            <p:xfrm>
              <a:off x="7448841" y="345905"/>
              <a:ext cx="3830619" cy="3540294"/>
            </p:xfrm>
            <a:graphic>
              <a:graphicData uri="http://schemas.microsoft.com/office/drawing/2017/model3d">
                <am3d:model3d r:embed="rId4">
                  <am3d:spPr>
                    <a:xfrm>
                      <a:off x="0" y="0"/>
                      <a:ext cx="3830619" cy="354029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5"/>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ought Bubble">
                <a:extLst>
                  <a:ext uri="{FF2B5EF4-FFF2-40B4-BE49-F238E27FC236}">
                    <a16:creationId xmlns:a16="http://schemas.microsoft.com/office/drawing/2014/main" id="{FB0A0AF9-B9E0-3041-A8AB-D3424AF7B3EC}"/>
                  </a:ext>
                </a:extLst>
              </p:cNvPr>
              <p:cNvPicPr>
                <a:picLocks noGrp="1" noRot="1" noChangeAspect="1" noMove="1" noResize="1" noEditPoints="1" noAdjustHandles="1" noChangeArrowheads="1" noChangeShapeType="1" noCrop="1"/>
              </p:cNvPicPr>
              <p:nvPr/>
            </p:nvPicPr>
            <p:blipFill>
              <a:blip r:embed="rId5"/>
              <a:stretch>
                <a:fillRect/>
              </a:stretch>
            </p:blipFill>
            <p:spPr>
              <a:xfrm>
                <a:off x="7448841" y="345905"/>
                <a:ext cx="3830619" cy="354029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Traffic Sign Triangle">
                <a:extLst>
                  <a:ext uri="{FF2B5EF4-FFF2-40B4-BE49-F238E27FC236}">
                    <a16:creationId xmlns:a16="http://schemas.microsoft.com/office/drawing/2014/main" id="{563FE41E-645F-0240-A60D-5FC9F3CFFED8}"/>
                  </a:ext>
                </a:extLst>
              </p:cNvPr>
              <p:cNvGraphicFramePr>
                <a:graphicFrameLocks noChangeAspect="1"/>
              </p:cNvGraphicFramePr>
              <p:nvPr/>
            </p:nvGraphicFramePr>
            <p:xfrm>
              <a:off x="434870" y="788260"/>
              <a:ext cx="1169693" cy="4196016"/>
            </p:xfrm>
            <a:graphic>
              <a:graphicData uri="http://schemas.microsoft.com/office/drawing/2017/model3d">
                <am3d:model3d r:embed="rId6">
                  <am3d:spPr>
                    <a:xfrm>
                      <a:off x="0" y="0"/>
                      <a:ext cx="1169693" cy="4196016"/>
                    </a:xfrm>
                    <a:prstGeom prst="rect">
                      <a:avLst/>
                    </a:prstGeom>
                  </am3d:spPr>
                  <am3d:camera>
                    <am3d:pos x="0" y="0" z="48368532"/>
                    <am3d:up dx="0" dy="36000000" dz="0"/>
                    <am3d:lookAt x="0" y="0" z="0"/>
                    <am3d:perspective fov="2700000"/>
                  </am3d:camera>
                  <am3d:trans>
                    <am3d:meterPerModelUnit n="349248" d="1000000"/>
                    <am3d:preTrans dx="0" dy="0" dz="0"/>
                    <am3d:scale>
                      <am3d:sx n="1000000" d="1000000"/>
                      <am3d:sy n="1000000" d="1000000"/>
                      <am3d:sz n="1000000" d="1000000"/>
                    </am3d:scale>
                    <am3d:rot/>
                    <am3d:postTrans dx="0" dy="0" dz="0"/>
                  </am3d:trans>
                  <am3d:raster rName="Office3DRenderer" rVer="16.0.8326">
                    <am3d:blip r:embed="rId7"/>
                  </am3d:raster>
                  <am3d:objViewport viewportSz="46100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raffic Sign Triangle">
                <a:extLst>
                  <a:ext uri="{FF2B5EF4-FFF2-40B4-BE49-F238E27FC236}">
                    <a16:creationId xmlns:a16="http://schemas.microsoft.com/office/drawing/2014/main" id="{563FE41E-645F-0240-A60D-5FC9F3CFFED8}"/>
                  </a:ext>
                </a:extLst>
              </p:cNvPr>
              <p:cNvPicPr>
                <a:picLocks noGrp="1" noRot="1" noChangeAspect="1" noMove="1" noResize="1" noEditPoints="1" noAdjustHandles="1" noChangeArrowheads="1" noChangeShapeType="1" noCrop="1"/>
              </p:cNvPicPr>
              <p:nvPr/>
            </p:nvPicPr>
            <p:blipFill>
              <a:blip r:embed="rId7"/>
              <a:stretch>
                <a:fillRect/>
              </a:stretch>
            </p:blipFill>
            <p:spPr>
              <a:xfrm>
                <a:off x="434870" y="788260"/>
                <a:ext cx="1169693" cy="4196016"/>
              </a:xfrm>
              <a:prstGeom prst="rect">
                <a:avLst/>
              </a:prstGeom>
            </p:spPr>
          </p:pic>
        </mc:Fallback>
      </mc:AlternateContent>
      <p:sp>
        <p:nvSpPr>
          <p:cNvPr id="3" name="TextBox 2">
            <a:extLst>
              <a:ext uri="{FF2B5EF4-FFF2-40B4-BE49-F238E27FC236}">
                <a16:creationId xmlns:a16="http://schemas.microsoft.com/office/drawing/2014/main" id="{A35210C2-6926-B541-B23D-FAC885E81FE5}"/>
              </a:ext>
            </a:extLst>
          </p:cNvPr>
          <p:cNvSpPr txBox="1"/>
          <p:nvPr/>
        </p:nvSpPr>
        <p:spPr>
          <a:xfrm>
            <a:off x="7358388" y="1192722"/>
            <a:ext cx="3921072" cy="923330"/>
          </a:xfrm>
          <a:prstGeom prst="rect">
            <a:avLst/>
          </a:prstGeom>
          <a:noFill/>
        </p:spPr>
        <p:txBody>
          <a:bodyPr wrap="square" rtlCol="0">
            <a:spAutoFit/>
          </a:bodyPr>
          <a:lstStyle/>
          <a:p>
            <a:pPr>
              <a:spcAft>
                <a:spcPts val="600"/>
              </a:spcAft>
            </a:pPr>
            <a:r>
              <a:rPr lang="en-US" sz="5400" dirty="0">
                <a:solidFill>
                  <a:srgbClr val="7030A0"/>
                </a:solidFill>
              </a:rPr>
              <a:t>Matthew 24</a:t>
            </a:r>
          </a:p>
        </p:txBody>
      </p:sp>
      <p:pic>
        <p:nvPicPr>
          <p:cNvPr id="10" name="Picture 9" descr="A picture containing outdoor, weapon, grass, gun&#10;&#10;Description automatically generated">
            <a:extLst>
              <a:ext uri="{FF2B5EF4-FFF2-40B4-BE49-F238E27FC236}">
                <a16:creationId xmlns:a16="http://schemas.microsoft.com/office/drawing/2014/main" id="{6DEAA096-31AE-1A46-879C-D108005D6B94}"/>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695016" y="719073"/>
            <a:ext cx="2598462" cy="2090949"/>
          </a:xfrm>
          <a:prstGeom prst="rect">
            <a:avLst/>
          </a:prstGeom>
        </p:spPr>
      </p:pic>
      <p:pic>
        <p:nvPicPr>
          <p:cNvPr id="13" name="Picture 12" descr="A picture containing weapon, outdoor, person, man&#10;&#10;Description automatically generated">
            <a:extLst>
              <a:ext uri="{FF2B5EF4-FFF2-40B4-BE49-F238E27FC236}">
                <a16:creationId xmlns:a16="http://schemas.microsoft.com/office/drawing/2014/main" id="{FB9726C2-F7C8-914F-8641-56B63E9C28E5}"/>
              </a:ext>
            </a:extLst>
          </p:cNvPr>
          <p:cNvPicPr>
            <a:picLocks noChangeAspect="1"/>
          </p:cNvPicPr>
          <p:nvPr/>
        </p:nvPicPr>
        <p:blipFill>
          <a:blip r:embed="rId10">
            <a:extLst>
              <a:ext uri="{837473B0-CC2E-450A-ABE3-18F120FF3D39}">
                <a1611:picAttrSrcUrl xmlns:a1611="http://schemas.microsoft.com/office/drawing/2016/11/main" r:id="rId2"/>
              </a:ext>
            </a:extLst>
          </a:blip>
          <a:stretch>
            <a:fillRect/>
          </a:stretch>
        </p:blipFill>
        <p:spPr>
          <a:xfrm>
            <a:off x="4434314" y="2277562"/>
            <a:ext cx="3008695" cy="2090949"/>
          </a:xfrm>
          <a:prstGeom prst="rect">
            <a:avLst/>
          </a:prstGeom>
        </p:spPr>
      </p:pic>
    </p:spTree>
    <p:extLst>
      <p:ext uri="{BB962C8B-B14F-4D97-AF65-F5344CB8AC3E}">
        <p14:creationId xmlns:p14="http://schemas.microsoft.com/office/powerpoint/2010/main" val="9836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CCB5977A-5CE8-4D01-A784-06EA14C2A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02942D-A53B-4A35-B44C-EEFD824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375F3C53-82B4-457B-87C8-9077A906B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5A4487F9-8FD4-4FDA-899F-491058506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104">
            <a:extLst>
              <a:ext uri="{FF2B5EF4-FFF2-40B4-BE49-F238E27FC236}">
                <a16:creationId xmlns:a16="http://schemas.microsoft.com/office/drawing/2014/main" id="{ACD9B3A4-4B72-4F8E-9D87-2D150F2AD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883" y="4432079"/>
            <a:ext cx="11274641" cy="1968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1191" y="5040755"/>
            <a:ext cx="10993549" cy="1066801"/>
          </a:xfrm>
        </p:spPr>
        <p:txBody>
          <a:bodyPr vert="horz" lIns="91440" tIns="45720" rIns="91440" bIns="45720" rtlCol="0" anchor="b">
            <a:normAutofit/>
          </a:bodyPr>
          <a:lstStyle/>
          <a:p>
            <a:r>
              <a:rPr lang="en-GB" cap="none" dirty="0"/>
              <a:t>Nations will fight against other nations. Kingdoms will fight against other kingdoms. </a:t>
            </a:r>
            <a:endParaRPr lang="en-US" sz="2300" cap="none" dirty="0"/>
          </a:p>
        </p:txBody>
      </p:sp>
      <mc:AlternateContent xmlns:mc="http://schemas.openxmlformats.org/markup-compatibility/2006">
        <mc:Choice xmlns:am3d="http://schemas.microsoft.com/office/drawing/2017/model3d" Requires="am3d">
          <p:graphicFrame>
            <p:nvGraphicFramePr>
              <p:cNvPr id="7" name="3D Model 6" descr="Thought Bubble">
                <a:extLst>
                  <a:ext uri="{FF2B5EF4-FFF2-40B4-BE49-F238E27FC236}">
                    <a16:creationId xmlns:a16="http://schemas.microsoft.com/office/drawing/2014/main" id="{FB0A0AF9-B9E0-3041-A8AB-D3424AF7B3EC}"/>
                  </a:ext>
                </a:extLst>
              </p:cNvPr>
              <p:cNvGraphicFramePr>
                <a:graphicFrameLocks noChangeAspect="1"/>
              </p:cNvGraphicFramePr>
              <p:nvPr/>
            </p:nvGraphicFramePr>
            <p:xfrm>
              <a:off x="7448841" y="345905"/>
              <a:ext cx="3830619" cy="3540294"/>
            </p:xfrm>
            <a:graphic>
              <a:graphicData uri="http://schemas.microsoft.com/office/drawing/2017/model3d">
                <am3d:model3d r:embed="rId2">
                  <am3d:spPr>
                    <a:xfrm>
                      <a:off x="0" y="0"/>
                      <a:ext cx="3830619" cy="354029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3"/>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ought Bubble">
                <a:extLst>
                  <a:ext uri="{FF2B5EF4-FFF2-40B4-BE49-F238E27FC236}">
                    <a16:creationId xmlns:a16="http://schemas.microsoft.com/office/drawing/2014/main" id="{FB0A0AF9-B9E0-3041-A8AB-D3424AF7B3EC}"/>
                  </a:ext>
                </a:extLst>
              </p:cNvPr>
              <p:cNvPicPr>
                <a:picLocks noGrp="1" noRot="1" noChangeAspect="1" noMove="1" noResize="1" noEditPoints="1" noAdjustHandles="1" noChangeArrowheads="1" noChangeShapeType="1" noCrop="1"/>
              </p:cNvPicPr>
              <p:nvPr/>
            </p:nvPicPr>
            <p:blipFill>
              <a:blip r:embed="rId3"/>
              <a:stretch>
                <a:fillRect/>
              </a:stretch>
            </p:blipFill>
            <p:spPr>
              <a:xfrm>
                <a:off x="7448841" y="345905"/>
                <a:ext cx="3830619" cy="3540294"/>
              </a:xfrm>
              <a:prstGeom prst="rect">
                <a:avLst/>
              </a:prstGeom>
            </p:spPr>
          </p:pic>
        </mc:Fallback>
      </mc:AlternateContent>
      <p:sp>
        <p:nvSpPr>
          <p:cNvPr id="3" name="TextBox 2">
            <a:extLst>
              <a:ext uri="{FF2B5EF4-FFF2-40B4-BE49-F238E27FC236}">
                <a16:creationId xmlns:a16="http://schemas.microsoft.com/office/drawing/2014/main" id="{A35210C2-6926-B541-B23D-FAC885E81FE5}"/>
              </a:ext>
            </a:extLst>
          </p:cNvPr>
          <p:cNvSpPr txBox="1"/>
          <p:nvPr/>
        </p:nvSpPr>
        <p:spPr>
          <a:xfrm>
            <a:off x="7358388" y="1192722"/>
            <a:ext cx="3921072" cy="923330"/>
          </a:xfrm>
          <a:prstGeom prst="rect">
            <a:avLst/>
          </a:prstGeom>
          <a:noFill/>
        </p:spPr>
        <p:txBody>
          <a:bodyPr wrap="square" rtlCol="0">
            <a:spAutoFit/>
          </a:bodyPr>
          <a:lstStyle/>
          <a:p>
            <a:pPr>
              <a:spcAft>
                <a:spcPts val="600"/>
              </a:spcAft>
            </a:pPr>
            <a:r>
              <a:rPr lang="en-US" sz="5400" dirty="0">
                <a:solidFill>
                  <a:srgbClr val="7030A0"/>
                </a:solidFill>
              </a:rPr>
              <a:t>Matthew 24</a:t>
            </a:r>
          </a:p>
        </p:txBody>
      </p:sp>
      <p:pic>
        <p:nvPicPr>
          <p:cNvPr id="15" name="Picture 14" descr="A picture containing sitting, painted, colorful, photo&#10;&#10;Description automatically generated">
            <a:extLst>
              <a:ext uri="{FF2B5EF4-FFF2-40B4-BE49-F238E27FC236}">
                <a16:creationId xmlns:a16="http://schemas.microsoft.com/office/drawing/2014/main" id="{B9B1EE86-0137-5D41-AB5D-A1B72AE3459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153930" y="659935"/>
            <a:ext cx="3140981" cy="2057884"/>
          </a:xfrm>
          <a:prstGeom prst="rect">
            <a:avLst/>
          </a:prstGeom>
        </p:spPr>
      </p:pic>
      <p:pic>
        <p:nvPicPr>
          <p:cNvPr id="17" name="Picture 16" descr="A picture containing outdoor, grass, snow, field&#10;&#10;Description automatically generated">
            <a:extLst>
              <a:ext uri="{FF2B5EF4-FFF2-40B4-BE49-F238E27FC236}">
                <a16:creationId xmlns:a16="http://schemas.microsoft.com/office/drawing/2014/main" id="{72AB1673-763D-B140-B1DE-9D7FACB758C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484928" y="2484682"/>
            <a:ext cx="2231518" cy="1789863"/>
          </a:xfrm>
          <a:prstGeom prst="rect">
            <a:avLst/>
          </a:prstGeom>
        </p:spPr>
      </p:pic>
      <p:pic>
        <p:nvPicPr>
          <p:cNvPr id="18" name="Picture 17" descr="A close up of a sign&#10;&#10;Description automatically generated">
            <a:extLst>
              <a:ext uri="{FF2B5EF4-FFF2-40B4-BE49-F238E27FC236}">
                <a16:creationId xmlns:a16="http://schemas.microsoft.com/office/drawing/2014/main" id="{EB55041A-2CEC-A04B-9AD7-0A4D7212E8E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31994" y="2253531"/>
            <a:ext cx="2393490" cy="1994575"/>
          </a:xfrm>
          <a:prstGeom prst="rect">
            <a:avLst/>
          </a:prstGeom>
        </p:spPr>
      </p:pic>
      <p:sp>
        <p:nvSpPr>
          <p:cNvPr id="19" name="TextBox 18">
            <a:extLst>
              <a:ext uri="{FF2B5EF4-FFF2-40B4-BE49-F238E27FC236}">
                <a16:creationId xmlns:a16="http://schemas.microsoft.com/office/drawing/2014/main" id="{41CB0EA6-E7A5-9D4A-B800-884A0CA49465}"/>
              </a:ext>
            </a:extLst>
          </p:cNvPr>
          <p:cNvSpPr txBox="1"/>
          <p:nvPr/>
        </p:nvSpPr>
        <p:spPr>
          <a:xfrm>
            <a:off x="-376778" y="5219005"/>
            <a:ext cx="1216807" cy="646331"/>
          </a:xfrm>
          <a:prstGeom prst="rect">
            <a:avLst/>
          </a:prstGeom>
          <a:noFill/>
        </p:spPr>
        <p:txBody>
          <a:bodyPr wrap="square" rtlCol="0">
            <a:spAutoFit/>
          </a:bodyPr>
          <a:lstStyle/>
          <a:p>
            <a:r>
              <a:rPr lang="en-US" sz="900" dirty="0">
                <a:hlinkClick r:id="rId9" tooltip="https://en.wikiquote.org/wiki/Caution"/>
              </a:rPr>
              <a:t>This Photo</a:t>
            </a:r>
            <a:r>
              <a:rPr lang="en-US" sz="900" dirty="0"/>
              <a:t> by Unknown Author is licensed under </a:t>
            </a:r>
            <a:r>
              <a:rPr lang="en-US" sz="900" dirty="0">
                <a:hlinkClick r:id="rId10" tooltip="https://creativecommons.org/licenses/by-sa/3.0/"/>
              </a:rPr>
              <a:t>CC BY-SA</a:t>
            </a:r>
            <a:endParaRPr lang="en-US" sz="900" dirty="0"/>
          </a:p>
        </p:txBody>
      </p:sp>
    </p:spTree>
    <p:extLst>
      <p:ext uri="{BB962C8B-B14F-4D97-AF65-F5344CB8AC3E}">
        <p14:creationId xmlns:p14="http://schemas.microsoft.com/office/powerpoint/2010/main" val="2703943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9578DA7-C850-6A43-8067-FB798F0A3A3E}"/>
              </a:ext>
            </a:extLst>
          </p:cNvPr>
          <p:cNvSpPr txBox="1"/>
          <p:nvPr/>
        </p:nvSpPr>
        <p:spPr>
          <a:xfrm>
            <a:off x="1333255" y="3997992"/>
            <a:ext cx="3251200" cy="230832"/>
          </a:xfrm>
          <a:prstGeom prst="rect">
            <a:avLst/>
          </a:prstGeom>
          <a:noFill/>
        </p:spPr>
        <p:txBody>
          <a:bodyPr wrap="square" rtlCol="0">
            <a:spAutoFit/>
          </a:bodyPr>
          <a:lstStyle/>
          <a:p>
            <a:r>
              <a:rPr lang="en-US" sz="900" dirty="0">
                <a:hlinkClick r:id="rId2" tooltip="https://www.geograph.org.uk/photo/4793964"/>
              </a:rPr>
              <a:t>This Photo</a:t>
            </a:r>
            <a:r>
              <a:rPr lang="en-US" sz="900" dirty="0"/>
              <a:t> by Unknown Author is licensed under </a:t>
            </a:r>
            <a:r>
              <a:rPr lang="en-US" sz="900" dirty="0">
                <a:hlinkClick r:id="rId3" tooltip="https://creativecommons.org/licenses/by-sa/3.0/"/>
              </a:rPr>
              <a:t>CC BY-SA</a:t>
            </a:r>
            <a:endParaRPr lang="en-US" sz="900" dirty="0"/>
          </a:p>
        </p:txBody>
      </p:sp>
      <p:sp>
        <p:nvSpPr>
          <p:cNvPr id="10" name="TextBox 9">
            <a:extLst>
              <a:ext uri="{FF2B5EF4-FFF2-40B4-BE49-F238E27FC236}">
                <a16:creationId xmlns:a16="http://schemas.microsoft.com/office/drawing/2014/main" id="{B3F231D6-7EF5-1849-B8D3-59D4FCA3FFF8}"/>
              </a:ext>
            </a:extLst>
          </p:cNvPr>
          <p:cNvSpPr txBox="1"/>
          <p:nvPr/>
        </p:nvSpPr>
        <p:spPr>
          <a:xfrm>
            <a:off x="4313147" y="3082207"/>
            <a:ext cx="2959100" cy="369332"/>
          </a:xfrm>
          <a:prstGeom prst="rect">
            <a:avLst/>
          </a:prstGeom>
          <a:noFill/>
        </p:spPr>
        <p:txBody>
          <a:bodyPr wrap="square" rtlCol="0">
            <a:spAutoFit/>
          </a:bodyPr>
          <a:lstStyle/>
          <a:p>
            <a:r>
              <a:rPr lang="en-US" sz="900" dirty="0">
                <a:hlinkClick r:id="rId4" tooltip="http://deptofnance.blogspot.com/2006/09/if-we-are-what-we-eat-then-im-in.html"/>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CCB5977A-5CE8-4D01-A784-06EA14C2A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02942D-A53B-4A35-B44C-EEFD824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375F3C53-82B4-457B-87C8-9077A906B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5A4487F9-8FD4-4FDA-899F-491058506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104">
            <a:extLst>
              <a:ext uri="{FF2B5EF4-FFF2-40B4-BE49-F238E27FC236}">
                <a16:creationId xmlns:a16="http://schemas.microsoft.com/office/drawing/2014/main" id="{ACD9B3A4-4B72-4F8E-9D87-2D150F2AD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883" y="4432079"/>
            <a:ext cx="11274641" cy="1968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1191" y="5040755"/>
            <a:ext cx="10993549" cy="1066801"/>
          </a:xfrm>
        </p:spPr>
        <p:txBody>
          <a:bodyPr vert="horz" lIns="91440" tIns="45720" rIns="91440" bIns="45720" rtlCol="0" anchor="b">
            <a:normAutofit/>
          </a:bodyPr>
          <a:lstStyle/>
          <a:p>
            <a:r>
              <a:rPr lang="en-GB" sz="2800" cap="none" dirty="0"/>
              <a:t>There will be times when there is no food for people to eat.  </a:t>
            </a:r>
            <a:endParaRPr lang="en-US" sz="2800" cap="none" dirty="0"/>
          </a:p>
        </p:txBody>
      </p:sp>
      <mc:AlternateContent xmlns:mc="http://schemas.openxmlformats.org/markup-compatibility/2006">
        <mc:Choice xmlns:am3d="http://schemas.microsoft.com/office/drawing/2017/model3d" Requires="am3d">
          <p:graphicFrame>
            <p:nvGraphicFramePr>
              <p:cNvPr id="7" name="3D Model 6" descr="Thought Bubble">
                <a:extLst>
                  <a:ext uri="{FF2B5EF4-FFF2-40B4-BE49-F238E27FC236}">
                    <a16:creationId xmlns:a16="http://schemas.microsoft.com/office/drawing/2014/main" id="{FB0A0AF9-B9E0-3041-A8AB-D3424AF7B3EC}"/>
                  </a:ext>
                </a:extLst>
              </p:cNvPr>
              <p:cNvGraphicFramePr>
                <a:graphicFrameLocks noChangeAspect="1"/>
              </p:cNvGraphicFramePr>
              <p:nvPr>
                <p:extLst>
                  <p:ext uri="{D42A27DB-BD31-4B8C-83A1-F6EECF244321}">
                    <p14:modId xmlns:p14="http://schemas.microsoft.com/office/powerpoint/2010/main" val="4252892248"/>
                  </p:ext>
                </p:extLst>
              </p:nvPr>
            </p:nvGraphicFramePr>
            <p:xfrm>
              <a:off x="8075505" y="434585"/>
              <a:ext cx="3830619" cy="3540294"/>
            </p:xfrm>
            <a:graphic>
              <a:graphicData uri="http://schemas.microsoft.com/office/drawing/2017/model3d">
                <am3d:model3d r:embed="rId6">
                  <am3d:spPr>
                    <a:xfrm>
                      <a:off x="0" y="0"/>
                      <a:ext cx="3830619" cy="354029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7"/>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ought Bubble">
                <a:extLst>
                  <a:ext uri="{FF2B5EF4-FFF2-40B4-BE49-F238E27FC236}">
                    <a16:creationId xmlns:a16="http://schemas.microsoft.com/office/drawing/2014/main" id="{FB0A0AF9-B9E0-3041-A8AB-D3424AF7B3EC}"/>
                  </a:ext>
                </a:extLst>
              </p:cNvPr>
              <p:cNvPicPr>
                <a:picLocks noGrp="1" noRot="1" noChangeAspect="1" noMove="1" noResize="1" noEditPoints="1" noAdjustHandles="1" noChangeArrowheads="1" noChangeShapeType="1" noCrop="1"/>
              </p:cNvPicPr>
              <p:nvPr/>
            </p:nvPicPr>
            <p:blipFill>
              <a:blip r:embed="rId7"/>
              <a:stretch>
                <a:fillRect/>
              </a:stretch>
            </p:blipFill>
            <p:spPr>
              <a:xfrm>
                <a:off x="8075505" y="434585"/>
                <a:ext cx="3830619" cy="354029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Traffic Sign Triangle">
                <a:extLst>
                  <a:ext uri="{FF2B5EF4-FFF2-40B4-BE49-F238E27FC236}">
                    <a16:creationId xmlns:a16="http://schemas.microsoft.com/office/drawing/2014/main" id="{563FE41E-645F-0240-A60D-5FC9F3CFFED8}"/>
                  </a:ext>
                </a:extLst>
              </p:cNvPr>
              <p:cNvGraphicFramePr>
                <a:graphicFrameLocks noChangeAspect="1"/>
              </p:cNvGraphicFramePr>
              <p:nvPr/>
            </p:nvGraphicFramePr>
            <p:xfrm>
              <a:off x="434870" y="788260"/>
              <a:ext cx="1169693" cy="4196016"/>
            </p:xfrm>
            <a:graphic>
              <a:graphicData uri="http://schemas.microsoft.com/office/drawing/2017/model3d">
                <am3d:model3d r:embed="rId8">
                  <am3d:spPr>
                    <a:xfrm>
                      <a:off x="0" y="0"/>
                      <a:ext cx="1169693" cy="4196016"/>
                    </a:xfrm>
                    <a:prstGeom prst="rect">
                      <a:avLst/>
                    </a:prstGeom>
                  </am3d:spPr>
                  <am3d:camera>
                    <am3d:pos x="0" y="0" z="48368532"/>
                    <am3d:up dx="0" dy="36000000" dz="0"/>
                    <am3d:lookAt x="0" y="0" z="0"/>
                    <am3d:perspective fov="2700000"/>
                  </am3d:camera>
                  <am3d:trans>
                    <am3d:meterPerModelUnit n="349248" d="1000000"/>
                    <am3d:preTrans dx="0" dy="0" dz="0"/>
                    <am3d:scale>
                      <am3d:sx n="1000000" d="1000000"/>
                      <am3d:sy n="1000000" d="1000000"/>
                      <am3d:sz n="1000000" d="1000000"/>
                    </am3d:scale>
                    <am3d:rot/>
                    <am3d:postTrans dx="0" dy="0" dz="0"/>
                  </am3d:trans>
                  <am3d:raster rName="Office3DRenderer" rVer="16.0.8326">
                    <am3d:blip r:embed="rId9"/>
                  </am3d:raster>
                  <am3d:objViewport viewportSz="46100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raffic Sign Triangle">
                <a:extLst>
                  <a:ext uri="{FF2B5EF4-FFF2-40B4-BE49-F238E27FC236}">
                    <a16:creationId xmlns:a16="http://schemas.microsoft.com/office/drawing/2014/main" id="{563FE41E-645F-0240-A60D-5FC9F3CFFED8}"/>
                  </a:ext>
                </a:extLst>
              </p:cNvPr>
              <p:cNvPicPr>
                <a:picLocks noGrp="1" noRot="1" noChangeAspect="1" noMove="1" noResize="1" noEditPoints="1" noAdjustHandles="1" noChangeArrowheads="1" noChangeShapeType="1" noCrop="1"/>
              </p:cNvPicPr>
              <p:nvPr/>
            </p:nvPicPr>
            <p:blipFill>
              <a:blip r:embed="rId9"/>
              <a:stretch>
                <a:fillRect/>
              </a:stretch>
            </p:blipFill>
            <p:spPr>
              <a:xfrm>
                <a:off x="434870" y="788260"/>
                <a:ext cx="1169693" cy="4196016"/>
              </a:xfrm>
              <a:prstGeom prst="rect">
                <a:avLst/>
              </a:prstGeom>
            </p:spPr>
          </p:pic>
        </mc:Fallback>
      </mc:AlternateContent>
      <p:sp>
        <p:nvSpPr>
          <p:cNvPr id="3" name="TextBox 2">
            <a:extLst>
              <a:ext uri="{FF2B5EF4-FFF2-40B4-BE49-F238E27FC236}">
                <a16:creationId xmlns:a16="http://schemas.microsoft.com/office/drawing/2014/main" id="{A35210C2-6926-B541-B23D-FAC885E81FE5}"/>
              </a:ext>
            </a:extLst>
          </p:cNvPr>
          <p:cNvSpPr txBox="1"/>
          <p:nvPr/>
        </p:nvSpPr>
        <p:spPr>
          <a:xfrm>
            <a:off x="7878854" y="1231473"/>
            <a:ext cx="3921072" cy="923330"/>
          </a:xfrm>
          <a:prstGeom prst="rect">
            <a:avLst/>
          </a:prstGeom>
          <a:noFill/>
        </p:spPr>
        <p:txBody>
          <a:bodyPr wrap="square" rtlCol="0">
            <a:spAutoFit/>
          </a:bodyPr>
          <a:lstStyle/>
          <a:p>
            <a:pPr>
              <a:spcAft>
                <a:spcPts val="600"/>
              </a:spcAft>
            </a:pPr>
            <a:r>
              <a:rPr lang="en-US" sz="5400" dirty="0">
                <a:solidFill>
                  <a:srgbClr val="7030A0"/>
                </a:solidFill>
              </a:rPr>
              <a:t>Matthew 24</a:t>
            </a:r>
          </a:p>
        </p:txBody>
      </p:sp>
      <p:pic>
        <p:nvPicPr>
          <p:cNvPr id="6" name="Picture 5" descr="A white plate&#10;&#10;Description automatically generated">
            <a:extLst>
              <a:ext uri="{FF2B5EF4-FFF2-40B4-BE49-F238E27FC236}">
                <a16:creationId xmlns:a16="http://schemas.microsoft.com/office/drawing/2014/main" id="{81A90607-189A-274D-ACD1-CCA588E2B055}"/>
              </a:ext>
            </a:extLst>
          </p:cNvPr>
          <p:cNvPicPr>
            <a:picLocks noChangeAspect="1"/>
          </p:cNvPicPr>
          <p:nvPr/>
        </p:nvPicPr>
        <p:blipFill>
          <a:blip r:embed="rId10">
            <a:extLst>
              <a:ext uri="{837473B0-CC2E-450A-ABE3-18F120FF3D39}">
                <a1611:picAttrSrcUrl xmlns:a1611="http://schemas.microsoft.com/office/drawing/2016/11/main" r:id="rId4"/>
              </a:ext>
            </a:extLst>
          </a:blip>
          <a:stretch>
            <a:fillRect/>
          </a:stretch>
        </p:blipFill>
        <p:spPr>
          <a:xfrm>
            <a:off x="5030989" y="1663422"/>
            <a:ext cx="2959100" cy="2095500"/>
          </a:xfrm>
          <a:prstGeom prst="rect">
            <a:avLst/>
          </a:prstGeom>
        </p:spPr>
      </p:pic>
      <p:pic>
        <p:nvPicPr>
          <p:cNvPr id="12" name="Picture 11" descr="A close up of a dry grass field&#10;&#10;Description automatically generated">
            <a:extLst>
              <a:ext uri="{FF2B5EF4-FFF2-40B4-BE49-F238E27FC236}">
                <a16:creationId xmlns:a16="http://schemas.microsoft.com/office/drawing/2014/main" id="{053FC2BD-6A9E-274E-BC37-1644B9F15CBE}"/>
              </a:ext>
            </a:extLst>
          </p:cNvPr>
          <p:cNvPicPr>
            <a:picLocks noChangeAspect="1"/>
          </p:cNvPicPr>
          <p:nvPr/>
        </p:nvPicPr>
        <p:blipFill>
          <a:blip r:embed="rId11">
            <a:extLst>
              <a:ext uri="{837473B0-CC2E-450A-ABE3-18F120FF3D39}">
                <a1611:picAttrSrcUrl xmlns:a1611="http://schemas.microsoft.com/office/drawing/2016/11/main" r:id="rId2"/>
              </a:ext>
            </a:extLst>
          </a:blip>
          <a:stretch>
            <a:fillRect/>
          </a:stretch>
        </p:blipFill>
        <p:spPr>
          <a:xfrm>
            <a:off x="1333255" y="1559592"/>
            <a:ext cx="3251200" cy="2438400"/>
          </a:xfrm>
          <a:prstGeom prst="rect">
            <a:avLst/>
          </a:prstGeom>
        </p:spPr>
      </p:pic>
    </p:spTree>
    <p:extLst>
      <p:ext uri="{BB962C8B-B14F-4D97-AF65-F5344CB8AC3E}">
        <p14:creationId xmlns:p14="http://schemas.microsoft.com/office/powerpoint/2010/main" val="262424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1A646B8-FF7A-D546-88F9-A4FA777AAFE9}"/>
              </a:ext>
            </a:extLst>
          </p:cNvPr>
          <p:cNvSpPr txBox="1"/>
          <p:nvPr/>
        </p:nvSpPr>
        <p:spPr>
          <a:xfrm>
            <a:off x="2588629" y="5894818"/>
            <a:ext cx="3327400" cy="230832"/>
          </a:xfrm>
          <a:prstGeom prst="rect">
            <a:avLst/>
          </a:prstGeom>
          <a:noFill/>
        </p:spPr>
        <p:txBody>
          <a:bodyPr wrap="square" rtlCol="0">
            <a:spAutoFit/>
          </a:bodyPr>
          <a:lstStyle/>
          <a:p>
            <a:r>
              <a:rPr lang="en-US" sz="900" dirty="0">
                <a:hlinkClick r:id="rId2" tooltip="http://turtzonthego.blogspot.com/2012/02/49-magnitude-earthquake-jolts-eastern.html"/>
              </a:rPr>
              <a:t>This Photo</a:t>
            </a:r>
            <a:r>
              <a:rPr lang="en-US" sz="900" dirty="0"/>
              <a:t> by Unknown Author is licensed under </a:t>
            </a:r>
            <a:r>
              <a:rPr lang="en-US" sz="900" dirty="0">
                <a:hlinkClick r:id="rId3" tooltip="https://creativecommons.org/licenses/by/3.0/"/>
              </a:rPr>
              <a:t>CC BY</a:t>
            </a:r>
            <a:endParaRPr lang="en-US" sz="900" dirty="0"/>
          </a:p>
        </p:txBody>
      </p:sp>
      <p:sp>
        <p:nvSpPr>
          <p:cNvPr id="10" name="TextBox 9">
            <a:extLst>
              <a:ext uri="{FF2B5EF4-FFF2-40B4-BE49-F238E27FC236}">
                <a16:creationId xmlns:a16="http://schemas.microsoft.com/office/drawing/2014/main" id="{6E2CF70C-5848-0743-B1A9-72CCE5F57DE2}"/>
              </a:ext>
            </a:extLst>
          </p:cNvPr>
          <p:cNvSpPr txBox="1"/>
          <p:nvPr/>
        </p:nvSpPr>
        <p:spPr>
          <a:xfrm>
            <a:off x="4445000" y="4667250"/>
            <a:ext cx="3302000" cy="230832"/>
          </a:xfrm>
          <a:prstGeom prst="rect">
            <a:avLst/>
          </a:prstGeom>
          <a:noFill/>
        </p:spPr>
        <p:txBody>
          <a:bodyPr wrap="square" rtlCol="0">
            <a:spAutoFit/>
          </a:bodyPr>
          <a:lstStyle/>
          <a:p>
            <a:r>
              <a:rPr lang="en-US" sz="900" dirty="0">
                <a:hlinkClick r:id="rId4" tooltip="https://en.wikipedia.org/wiki/2001_Nisqually_earthquake"/>
              </a:rPr>
              <a:t>This Photo</a:t>
            </a:r>
            <a:r>
              <a:rPr lang="en-US" sz="900" dirty="0"/>
              <a:t> by Unknown Author is licensed under </a:t>
            </a:r>
            <a:r>
              <a:rPr lang="en-US" sz="900" dirty="0">
                <a:hlinkClick r:id="rId5" tooltip="https://creativecommons.org/licenses/by-sa/3.0/"/>
              </a:rPr>
              <a:t>CC BY-SA</a:t>
            </a:r>
            <a:endParaRPr lang="en-US" sz="900" dirty="0"/>
          </a:p>
        </p:txBody>
      </p:sp>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CCB5977A-5CE8-4D01-A784-06EA14C2A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02942D-A53B-4A35-B44C-EEFD824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375F3C53-82B4-457B-87C8-9077A906B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5A4487F9-8FD4-4FDA-899F-491058506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104">
            <a:extLst>
              <a:ext uri="{FF2B5EF4-FFF2-40B4-BE49-F238E27FC236}">
                <a16:creationId xmlns:a16="http://schemas.microsoft.com/office/drawing/2014/main" id="{ACD9B3A4-4B72-4F8E-9D87-2D150F2AD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883" y="4432079"/>
            <a:ext cx="11274641" cy="1968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1191" y="5040755"/>
            <a:ext cx="10993549" cy="1066801"/>
          </a:xfrm>
        </p:spPr>
        <p:txBody>
          <a:bodyPr vert="horz" lIns="91440" tIns="45720" rIns="91440" bIns="45720" rtlCol="0" anchor="b">
            <a:normAutofit/>
          </a:bodyPr>
          <a:lstStyle/>
          <a:p>
            <a:r>
              <a:rPr lang="en-GB" cap="none" dirty="0"/>
              <a:t>And there will be earthquakes in different places. </a:t>
            </a:r>
            <a:endParaRPr lang="en-US" sz="2800" cap="none" dirty="0"/>
          </a:p>
        </p:txBody>
      </p:sp>
      <mc:AlternateContent xmlns:mc="http://schemas.openxmlformats.org/markup-compatibility/2006">
        <mc:Choice xmlns:am3d="http://schemas.microsoft.com/office/drawing/2017/model3d" Requires="am3d">
          <p:graphicFrame>
            <p:nvGraphicFramePr>
              <p:cNvPr id="7" name="3D Model 6" descr="Thought Bubble">
                <a:extLst>
                  <a:ext uri="{FF2B5EF4-FFF2-40B4-BE49-F238E27FC236}">
                    <a16:creationId xmlns:a16="http://schemas.microsoft.com/office/drawing/2014/main" id="{FB0A0AF9-B9E0-3041-A8AB-D3424AF7B3EC}"/>
                  </a:ext>
                </a:extLst>
              </p:cNvPr>
              <p:cNvGraphicFramePr>
                <a:graphicFrameLocks noChangeAspect="1"/>
              </p:cNvGraphicFramePr>
              <p:nvPr/>
            </p:nvGraphicFramePr>
            <p:xfrm>
              <a:off x="8075505" y="434585"/>
              <a:ext cx="3830619" cy="3540294"/>
            </p:xfrm>
            <a:graphic>
              <a:graphicData uri="http://schemas.microsoft.com/office/drawing/2017/model3d">
                <am3d:model3d r:embed="rId6">
                  <am3d:spPr>
                    <a:xfrm>
                      <a:off x="0" y="0"/>
                      <a:ext cx="3830619" cy="354029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7"/>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ought Bubble">
                <a:extLst>
                  <a:ext uri="{FF2B5EF4-FFF2-40B4-BE49-F238E27FC236}">
                    <a16:creationId xmlns:a16="http://schemas.microsoft.com/office/drawing/2014/main" id="{FB0A0AF9-B9E0-3041-A8AB-D3424AF7B3EC}"/>
                  </a:ext>
                </a:extLst>
              </p:cNvPr>
              <p:cNvPicPr>
                <a:picLocks noGrp="1" noRot="1" noChangeAspect="1" noMove="1" noResize="1" noEditPoints="1" noAdjustHandles="1" noChangeArrowheads="1" noChangeShapeType="1" noCrop="1"/>
              </p:cNvPicPr>
              <p:nvPr/>
            </p:nvPicPr>
            <p:blipFill>
              <a:blip r:embed="rId7"/>
              <a:stretch>
                <a:fillRect/>
              </a:stretch>
            </p:blipFill>
            <p:spPr>
              <a:xfrm>
                <a:off x="8075505" y="434585"/>
                <a:ext cx="3830619" cy="354029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Traffic Sign Triangle">
                <a:extLst>
                  <a:ext uri="{FF2B5EF4-FFF2-40B4-BE49-F238E27FC236}">
                    <a16:creationId xmlns:a16="http://schemas.microsoft.com/office/drawing/2014/main" id="{563FE41E-645F-0240-A60D-5FC9F3CFFED8}"/>
                  </a:ext>
                </a:extLst>
              </p:cNvPr>
              <p:cNvGraphicFramePr>
                <a:graphicFrameLocks noChangeAspect="1"/>
              </p:cNvGraphicFramePr>
              <p:nvPr/>
            </p:nvGraphicFramePr>
            <p:xfrm>
              <a:off x="434870" y="788260"/>
              <a:ext cx="1169693" cy="4196016"/>
            </p:xfrm>
            <a:graphic>
              <a:graphicData uri="http://schemas.microsoft.com/office/drawing/2017/model3d">
                <am3d:model3d r:embed="rId8">
                  <am3d:spPr>
                    <a:xfrm>
                      <a:off x="0" y="0"/>
                      <a:ext cx="1169693" cy="4196016"/>
                    </a:xfrm>
                    <a:prstGeom prst="rect">
                      <a:avLst/>
                    </a:prstGeom>
                  </am3d:spPr>
                  <am3d:camera>
                    <am3d:pos x="0" y="0" z="48368532"/>
                    <am3d:up dx="0" dy="36000000" dz="0"/>
                    <am3d:lookAt x="0" y="0" z="0"/>
                    <am3d:perspective fov="2700000"/>
                  </am3d:camera>
                  <am3d:trans>
                    <am3d:meterPerModelUnit n="349248" d="1000000"/>
                    <am3d:preTrans dx="0" dy="0" dz="0"/>
                    <am3d:scale>
                      <am3d:sx n="1000000" d="1000000"/>
                      <am3d:sy n="1000000" d="1000000"/>
                      <am3d:sz n="1000000" d="1000000"/>
                    </am3d:scale>
                    <am3d:rot/>
                    <am3d:postTrans dx="0" dy="0" dz="0"/>
                  </am3d:trans>
                  <am3d:raster rName="Office3DRenderer" rVer="16.0.8326">
                    <am3d:blip r:embed="rId9"/>
                  </am3d:raster>
                  <am3d:objViewport viewportSz="46100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raffic Sign Triangle">
                <a:extLst>
                  <a:ext uri="{FF2B5EF4-FFF2-40B4-BE49-F238E27FC236}">
                    <a16:creationId xmlns:a16="http://schemas.microsoft.com/office/drawing/2014/main" id="{563FE41E-645F-0240-A60D-5FC9F3CFFED8}"/>
                  </a:ext>
                </a:extLst>
              </p:cNvPr>
              <p:cNvPicPr>
                <a:picLocks noGrp="1" noRot="1" noChangeAspect="1" noMove="1" noResize="1" noEditPoints="1" noAdjustHandles="1" noChangeArrowheads="1" noChangeShapeType="1" noCrop="1"/>
              </p:cNvPicPr>
              <p:nvPr/>
            </p:nvPicPr>
            <p:blipFill>
              <a:blip r:embed="rId9"/>
              <a:stretch>
                <a:fillRect/>
              </a:stretch>
            </p:blipFill>
            <p:spPr>
              <a:xfrm>
                <a:off x="434870" y="788260"/>
                <a:ext cx="1169693" cy="4196016"/>
              </a:xfrm>
              <a:prstGeom prst="rect">
                <a:avLst/>
              </a:prstGeom>
            </p:spPr>
          </p:pic>
        </mc:Fallback>
      </mc:AlternateContent>
      <p:sp>
        <p:nvSpPr>
          <p:cNvPr id="3" name="TextBox 2">
            <a:extLst>
              <a:ext uri="{FF2B5EF4-FFF2-40B4-BE49-F238E27FC236}">
                <a16:creationId xmlns:a16="http://schemas.microsoft.com/office/drawing/2014/main" id="{A35210C2-6926-B541-B23D-FAC885E81FE5}"/>
              </a:ext>
            </a:extLst>
          </p:cNvPr>
          <p:cNvSpPr txBox="1"/>
          <p:nvPr/>
        </p:nvSpPr>
        <p:spPr>
          <a:xfrm>
            <a:off x="7878854" y="1231473"/>
            <a:ext cx="3921072" cy="923330"/>
          </a:xfrm>
          <a:prstGeom prst="rect">
            <a:avLst/>
          </a:prstGeom>
          <a:noFill/>
        </p:spPr>
        <p:txBody>
          <a:bodyPr wrap="square" rtlCol="0">
            <a:spAutoFit/>
          </a:bodyPr>
          <a:lstStyle/>
          <a:p>
            <a:pPr>
              <a:spcAft>
                <a:spcPts val="600"/>
              </a:spcAft>
            </a:pPr>
            <a:r>
              <a:rPr lang="en-US" sz="5400" dirty="0">
                <a:solidFill>
                  <a:srgbClr val="7030A0"/>
                </a:solidFill>
              </a:rPr>
              <a:t>Matthew 24</a:t>
            </a:r>
          </a:p>
        </p:txBody>
      </p:sp>
      <p:pic>
        <p:nvPicPr>
          <p:cNvPr id="6" name="Picture 5" descr="A snow covered road&#10;&#10;Description automatically generated">
            <a:extLst>
              <a:ext uri="{FF2B5EF4-FFF2-40B4-BE49-F238E27FC236}">
                <a16:creationId xmlns:a16="http://schemas.microsoft.com/office/drawing/2014/main" id="{B2C76A15-7CEE-CC45-B3CD-F2672A3E726B}"/>
              </a:ext>
            </a:extLst>
          </p:cNvPr>
          <p:cNvPicPr>
            <a:picLocks noChangeAspect="1"/>
          </p:cNvPicPr>
          <p:nvPr/>
        </p:nvPicPr>
        <p:blipFill>
          <a:blip r:embed="rId10">
            <a:extLst>
              <a:ext uri="{837473B0-CC2E-450A-ABE3-18F120FF3D39}">
                <a1611:picAttrSrcUrl xmlns:a1611="http://schemas.microsoft.com/office/drawing/2016/11/main" r:id="rId4"/>
              </a:ext>
            </a:extLst>
          </a:blip>
          <a:stretch>
            <a:fillRect/>
          </a:stretch>
        </p:blipFill>
        <p:spPr>
          <a:xfrm>
            <a:off x="5024014" y="1940872"/>
            <a:ext cx="3302000" cy="2476500"/>
          </a:xfrm>
          <a:prstGeom prst="rect">
            <a:avLst/>
          </a:prstGeom>
        </p:spPr>
      </p:pic>
      <p:pic>
        <p:nvPicPr>
          <p:cNvPr id="12" name="Picture 11" descr="A close up of a sign&#10;&#10;Description automatically generated">
            <a:extLst>
              <a:ext uri="{FF2B5EF4-FFF2-40B4-BE49-F238E27FC236}">
                <a16:creationId xmlns:a16="http://schemas.microsoft.com/office/drawing/2014/main" id="{9D9292D4-CAE8-F044-8865-AC7A9ED2D569}"/>
              </a:ext>
            </a:extLst>
          </p:cNvPr>
          <p:cNvPicPr>
            <a:picLocks noChangeAspect="1"/>
          </p:cNvPicPr>
          <p:nvPr/>
        </p:nvPicPr>
        <p:blipFill>
          <a:blip r:embed="rId11">
            <a:extLst>
              <a:ext uri="{837473B0-CC2E-450A-ABE3-18F120FF3D39}">
                <a1611:picAttrSrcUrl xmlns:a1611="http://schemas.microsoft.com/office/drawing/2016/11/main" r:id="rId2"/>
              </a:ext>
            </a:extLst>
          </a:blip>
          <a:stretch>
            <a:fillRect/>
          </a:stretch>
        </p:blipFill>
        <p:spPr>
          <a:xfrm>
            <a:off x="1987656" y="726586"/>
            <a:ext cx="2852377" cy="3625350"/>
          </a:xfrm>
          <a:prstGeom prst="rect">
            <a:avLst/>
          </a:prstGeom>
          <a:effectLst>
            <a:outerShdw blurRad="609600" dist="50800" dir="5400000" algn="ctr" rotWithShape="0">
              <a:srgbClr val="000000"/>
            </a:outerShdw>
          </a:effectLst>
        </p:spPr>
      </p:pic>
    </p:spTree>
    <p:extLst>
      <p:ext uri="{BB962C8B-B14F-4D97-AF65-F5344CB8AC3E}">
        <p14:creationId xmlns:p14="http://schemas.microsoft.com/office/powerpoint/2010/main" val="863778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2C2F072-453C-B940-B315-B6E36D28649E}"/>
              </a:ext>
            </a:extLst>
          </p:cNvPr>
          <p:cNvSpPr txBox="1"/>
          <p:nvPr/>
        </p:nvSpPr>
        <p:spPr>
          <a:xfrm>
            <a:off x="1599552" y="4408966"/>
            <a:ext cx="4483100" cy="230832"/>
          </a:xfrm>
          <a:prstGeom prst="rect">
            <a:avLst/>
          </a:prstGeom>
          <a:noFill/>
        </p:spPr>
        <p:txBody>
          <a:bodyPr wrap="square" rtlCol="0">
            <a:spAutoFit/>
          </a:bodyPr>
          <a:lstStyle/>
          <a:p>
            <a:r>
              <a:rPr lang="en-US" sz="900" dirty="0">
                <a:hlinkClick r:id="rId2" tooltip="https://www.flickr.com/photos/61423903@N06/8085629858"/>
              </a:rPr>
              <a:t>This Photo</a:t>
            </a:r>
            <a:r>
              <a:rPr lang="en-US" sz="900" dirty="0"/>
              <a:t> by Unknown Author is licensed under </a:t>
            </a:r>
            <a:r>
              <a:rPr lang="en-US" sz="900" dirty="0">
                <a:hlinkClick r:id="rId3" tooltip="https://creativecommons.org/licenses/by/3.0/"/>
              </a:rPr>
              <a:t>CC BY</a:t>
            </a:r>
            <a:endParaRPr lang="en-US" sz="900" dirty="0"/>
          </a:p>
        </p:txBody>
      </p:sp>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CCB5977A-5CE8-4D01-A784-06EA14C2A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02942D-A53B-4A35-B44C-EEFD824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375F3C53-82B4-457B-87C8-9077A906B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5A4487F9-8FD4-4FDA-899F-491058506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104">
            <a:extLst>
              <a:ext uri="{FF2B5EF4-FFF2-40B4-BE49-F238E27FC236}">
                <a16:creationId xmlns:a16="http://schemas.microsoft.com/office/drawing/2014/main" id="{ACD9B3A4-4B72-4F8E-9D87-2D150F2AD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883" y="4432079"/>
            <a:ext cx="11274641" cy="1968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1191" y="5040755"/>
            <a:ext cx="10993549" cy="1066801"/>
          </a:xfrm>
        </p:spPr>
        <p:txBody>
          <a:bodyPr vert="horz" lIns="91440" tIns="45720" rIns="91440" bIns="45720" rtlCol="0" anchor="b">
            <a:normAutofit/>
          </a:bodyPr>
          <a:lstStyle/>
          <a:p>
            <a:r>
              <a:rPr lang="en-GB" cap="none" dirty="0"/>
              <a:t>The good news about God’s kingdom will be preached in all the world, to every nation. Then the end will come.</a:t>
            </a:r>
            <a:r>
              <a:rPr lang="en-GB" sz="2800" cap="none" dirty="0"/>
              <a:t> </a:t>
            </a:r>
            <a:endParaRPr lang="en-US" sz="2800" cap="none" dirty="0"/>
          </a:p>
        </p:txBody>
      </p:sp>
      <mc:AlternateContent xmlns:mc="http://schemas.openxmlformats.org/markup-compatibility/2006">
        <mc:Choice xmlns:am3d="http://schemas.microsoft.com/office/drawing/2017/model3d" Requires="am3d">
          <p:graphicFrame>
            <p:nvGraphicFramePr>
              <p:cNvPr id="7" name="3D Model 6" descr="Thought Bubble">
                <a:extLst>
                  <a:ext uri="{FF2B5EF4-FFF2-40B4-BE49-F238E27FC236}">
                    <a16:creationId xmlns:a16="http://schemas.microsoft.com/office/drawing/2014/main" id="{FB0A0AF9-B9E0-3041-A8AB-D3424AF7B3EC}"/>
                  </a:ext>
                </a:extLst>
              </p:cNvPr>
              <p:cNvGraphicFramePr>
                <a:graphicFrameLocks noChangeAspect="1"/>
              </p:cNvGraphicFramePr>
              <p:nvPr/>
            </p:nvGraphicFramePr>
            <p:xfrm>
              <a:off x="8075505" y="434585"/>
              <a:ext cx="3830619" cy="3540294"/>
            </p:xfrm>
            <a:graphic>
              <a:graphicData uri="http://schemas.microsoft.com/office/drawing/2017/model3d">
                <am3d:model3d r:embed="rId4">
                  <am3d:spPr>
                    <a:xfrm>
                      <a:off x="0" y="0"/>
                      <a:ext cx="3830619" cy="354029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5"/>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ought Bubble">
                <a:extLst>
                  <a:ext uri="{FF2B5EF4-FFF2-40B4-BE49-F238E27FC236}">
                    <a16:creationId xmlns:a16="http://schemas.microsoft.com/office/drawing/2014/main" id="{FB0A0AF9-B9E0-3041-A8AB-D3424AF7B3EC}"/>
                  </a:ext>
                </a:extLst>
              </p:cNvPr>
              <p:cNvPicPr>
                <a:picLocks noGrp="1" noRot="1" noChangeAspect="1" noMove="1" noResize="1" noEditPoints="1" noAdjustHandles="1" noChangeArrowheads="1" noChangeShapeType="1" noCrop="1"/>
              </p:cNvPicPr>
              <p:nvPr/>
            </p:nvPicPr>
            <p:blipFill>
              <a:blip r:embed="rId5"/>
              <a:stretch>
                <a:fillRect/>
              </a:stretch>
            </p:blipFill>
            <p:spPr>
              <a:xfrm>
                <a:off x="8075505" y="434585"/>
                <a:ext cx="3830619" cy="354029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Traffic Sign Triangle">
                <a:extLst>
                  <a:ext uri="{FF2B5EF4-FFF2-40B4-BE49-F238E27FC236}">
                    <a16:creationId xmlns:a16="http://schemas.microsoft.com/office/drawing/2014/main" id="{563FE41E-645F-0240-A60D-5FC9F3CFFED8}"/>
                  </a:ext>
                </a:extLst>
              </p:cNvPr>
              <p:cNvGraphicFramePr>
                <a:graphicFrameLocks noChangeAspect="1"/>
              </p:cNvGraphicFramePr>
              <p:nvPr/>
            </p:nvGraphicFramePr>
            <p:xfrm>
              <a:off x="434870" y="788260"/>
              <a:ext cx="1169693" cy="4196016"/>
            </p:xfrm>
            <a:graphic>
              <a:graphicData uri="http://schemas.microsoft.com/office/drawing/2017/model3d">
                <am3d:model3d r:embed="rId6">
                  <am3d:spPr>
                    <a:xfrm>
                      <a:off x="0" y="0"/>
                      <a:ext cx="1169693" cy="4196016"/>
                    </a:xfrm>
                    <a:prstGeom prst="rect">
                      <a:avLst/>
                    </a:prstGeom>
                  </am3d:spPr>
                  <am3d:camera>
                    <am3d:pos x="0" y="0" z="48368532"/>
                    <am3d:up dx="0" dy="36000000" dz="0"/>
                    <am3d:lookAt x="0" y="0" z="0"/>
                    <am3d:perspective fov="2700000"/>
                  </am3d:camera>
                  <am3d:trans>
                    <am3d:meterPerModelUnit n="349248" d="1000000"/>
                    <am3d:preTrans dx="0" dy="0" dz="0"/>
                    <am3d:scale>
                      <am3d:sx n="1000000" d="1000000"/>
                      <am3d:sy n="1000000" d="1000000"/>
                      <am3d:sz n="1000000" d="1000000"/>
                    </am3d:scale>
                    <am3d:rot/>
                    <am3d:postTrans dx="0" dy="0" dz="0"/>
                  </am3d:trans>
                  <am3d:raster rName="Office3DRenderer" rVer="16.0.8326">
                    <am3d:blip r:embed="rId7"/>
                  </am3d:raster>
                  <am3d:objViewport viewportSz="46100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raffic Sign Triangle">
                <a:extLst>
                  <a:ext uri="{FF2B5EF4-FFF2-40B4-BE49-F238E27FC236}">
                    <a16:creationId xmlns:a16="http://schemas.microsoft.com/office/drawing/2014/main" id="{563FE41E-645F-0240-A60D-5FC9F3CFFED8}"/>
                  </a:ext>
                </a:extLst>
              </p:cNvPr>
              <p:cNvPicPr>
                <a:picLocks noGrp="1" noRot="1" noChangeAspect="1" noMove="1" noResize="1" noEditPoints="1" noAdjustHandles="1" noChangeArrowheads="1" noChangeShapeType="1" noCrop="1"/>
              </p:cNvPicPr>
              <p:nvPr/>
            </p:nvPicPr>
            <p:blipFill>
              <a:blip r:embed="rId7"/>
              <a:stretch>
                <a:fillRect/>
              </a:stretch>
            </p:blipFill>
            <p:spPr>
              <a:xfrm>
                <a:off x="434870" y="788260"/>
                <a:ext cx="1169693" cy="4196016"/>
              </a:xfrm>
              <a:prstGeom prst="rect">
                <a:avLst/>
              </a:prstGeom>
            </p:spPr>
          </p:pic>
        </mc:Fallback>
      </mc:AlternateContent>
      <p:sp>
        <p:nvSpPr>
          <p:cNvPr id="3" name="TextBox 2">
            <a:extLst>
              <a:ext uri="{FF2B5EF4-FFF2-40B4-BE49-F238E27FC236}">
                <a16:creationId xmlns:a16="http://schemas.microsoft.com/office/drawing/2014/main" id="{A35210C2-6926-B541-B23D-FAC885E81FE5}"/>
              </a:ext>
            </a:extLst>
          </p:cNvPr>
          <p:cNvSpPr txBox="1"/>
          <p:nvPr/>
        </p:nvSpPr>
        <p:spPr>
          <a:xfrm>
            <a:off x="7878854" y="1231473"/>
            <a:ext cx="3921072" cy="923330"/>
          </a:xfrm>
          <a:prstGeom prst="rect">
            <a:avLst/>
          </a:prstGeom>
          <a:noFill/>
        </p:spPr>
        <p:txBody>
          <a:bodyPr wrap="square" rtlCol="0">
            <a:spAutoFit/>
          </a:bodyPr>
          <a:lstStyle/>
          <a:p>
            <a:pPr>
              <a:spcAft>
                <a:spcPts val="600"/>
              </a:spcAft>
            </a:pPr>
            <a:r>
              <a:rPr lang="en-US" sz="5400" dirty="0">
                <a:solidFill>
                  <a:srgbClr val="7030A0"/>
                </a:solidFill>
              </a:rPr>
              <a:t>Matthew 24</a:t>
            </a:r>
          </a:p>
        </p:txBody>
      </p:sp>
      <p:pic>
        <p:nvPicPr>
          <p:cNvPr id="9" name="Picture 8" descr="A picture containing table, red, box, toy&#10;&#10;Description automatically generated">
            <a:extLst>
              <a:ext uri="{FF2B5EF4-FFF2-40B4-BE49-F238E27FC236}">
                <a16:creationId xmlns:a16="http://schemas.microsoft.com/office/drawing/2014/main" id="{51803040-A176-3B47-B966-2DE526C0E221}"/>
              </a:ext>
            </a:extLst>
          </p:cNvPr>
          <p:cNvPicPr>
            <a:picLocks noChangeAspect="1"/>
          </p:cNvPicPr>
          <p:nvPr/>
        </p:nvPicPr>
        <p:blipFill>
          <a:blip r:embed="rId8">
            <a:extLst>
              <a:ext uri="{837473B0-CC2E-450A-ABE3-18F120FF3D39}">
                <a1611:picAttrSrcUrl xmlns:a1611="http://schemas.microsoft.com/office/drawing/2016/11/main" r:id="rId2"/>
              </a:ext>
            </a:extLst>
          </a:blip>
          <a:stretch>
            <a:fillRect/>
          </a:stretch>
        </p:blipFill>
        <p:spPr>
          <a:xfrm>
            <a:off x="1599552" y="713266"/>
            <a:ext cx="4483100" cy="3695700"/>
          </a:xfrm>
          <a:prstGeom prst="rect">
            <a:avLst/>
          </a:prstGeom>
        </p:spPr>
      </p:pic>
    </p:spTree>
    <p:extLst>
      <p:ext uri="{BB962C8B-B14F-4D97-AF65-F5344CB8AC3E}">
        <p14:creationId xmlns:p14="http://schemas.microsoft.com/office/powerpoint/2010/main" val="2362505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B56FA3D-6A70-FC4E-9E97-5639897F0E92}"/>
              </a:ext>
            </a:extLst>
          </p:cNvPr>
          <p:cNvSpPr txBox="1"/>
          <p:nvPr/>
        </p:nvSpPr>
        <p:spPr>
          <a:xfrm>
            <a:off x="3862718" y="4869400"/>
            <a:ext cx="233429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2" tooltip="http://echoofrestorationtruths.blogspot.com/2015/04/abomination-of-desol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9" name="TextBox 8">
            <a:extLst>
              <a:ext uri="{FF2B5EF4-FFF2-40B4-BE49-F238E27FC236}">
                <a16:creationId xmlns:a16="http://schemas.microsoft.com/office/drawing/2014/main" id="{5E2A10A9-58F5-7A4A-B179-4ECACFA6AA79}"/>
              </a:ext>
            </a:extLst>
          </p:cNvPr>
          <p:cNvSpPr txBox="1"/>
          <p:nvPr/>
        </p:nvSpPr>
        <p:spPr>
          <a:xfrm rot="20901026">
            <a:off x="4118137" y="6677086"/>
            <a:ext cx="802619" cy="923330"/>
          </a:xfrm>
          <a:prstGeom prst="rect">
            <a:avLst/>
          </a:prstGeom>
          <a:noFill/>
          <a:effectLst>
            <a:softEdge rad="190500"/>
          </a:effectLst>
        </p:spPr>
        <p:txBody>
          <a:bodyPr wrap="square" rtlCol="0">
            <a:spAutoFit/>
          </a:bodyPr>
          <a:lstStyle/>
          <a:p>
            <a:r>
              <a:rPr lang="en-US" sz="900">
                <a:hlinkClick r:id="rId4" tooltip="https://www.debbest.com/2016/10/16/the-cost-of-missing-the-december-1st-flsa-deadline-in-business-and-at-work/"/>
              </a:rPr>
              <a:t>This Photo</a:t>
            </a:r>
            <a:r>
              <a:rPr lang="en-US" sz="900"/>
              <a:t> by Unknown Author is licensed under </a:t>
            </a:r>
            <a:r>
              <a:rPr lang="en-US" sz="900">
                <a:hlinkClick r:id="rId5" tooltip="https://creativecommons.org/licenses/by-nc/3.0/"/>
              </a:rPr>
              <a:t>CC BY-NC</a:t>
            </a:r>
            <a:endParaRPr lang="en-US" sz="900"/>
          </a:p>
        </p:txBody>
      </p:sp>
      <p:sp>
        <p:nvSpPr>
          <p:cNvPr id="6" name="TextBox 5">
            <a:extLst>
              <a:ext uri="{FF2B5EF4-FFF2-40B4-BE49-F238E27FC236}">
                <a16:creationId xmlns:a16="http://schemas.microsoft.com/office/drawing/2014/main" id="{D194FA87-9402-8145-80EB-1E1BC393AD3E}"/>
              </a:ext>
            </a:extLst>
          </p:cNvPr>
          <p:cNvSpPr txBox="1"/>
          <p:nvPr/>
        </p:nvSpPr>
        <p:spPr>
          <a:xfrm rot="20796189">
            <a:off x="405249" y="2260511"/>
            <a:ext cx="1562100" cy="507831"/>
          </a:xfrm>
          <a:prstGeom prst="rect">
            <a:avLst/>
          </a:prstGeom>
          <a:noFill/>
        </p:spPr>
        <p:txBody>
          <a:bodyPr wrap="square" rtlCol="0">
            <a:spAutoFit/>
          </a:bodyPr>
          <a:lstStyle/>
          <a:p>
            <a:r>
              <a:rPr lang="en-US" sz="900" dirty="0">
                <a:hlinkClick r:id="rId6" tooltip="http://blessedbeyondwords.com/childrens-bible-review-giveaway/"/>
              </a:rPr>
              <a:t>This Photo</a:t>
            </a:r>
            <a:r>
              <a:rPr lang="en-US" sz="900" dirty="0"/>
              <a:t> by Unknown Author is licensed under </a:t>
            </a:r>
            <a:r>
              <a:rPr lang="en-US" sz="900" dirty="0">
                <a:hlinkClick r:id="rId7" tooltip="https://creativecommons.org/licenses/by-nc-sa/3.0/"/>
              </a:rPr>
              <a:t>CC BY-SA-NC</a:t>
            </a:r>
            <a:endParaRPr lang="en-US" sz="900" dirty="0"/>
          </a:p>
        </p:txBody>
      </p:sp>
      <p:sp>
        <p:nvSpPr>
          <p:cNvPr id="55" name="Rectangle 54">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56">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58">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60">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9" name="Content Placeholder 18" descr="A close up of a coral&#10;&#10;Description automatically generated">
            <a:extLst>
              <a:ext uri="{FF2B5EF4-FFF2-40B4-BE49-F238E27FC236}">
                <a16:creationId xmlns:a16="http://schemas.microsoft.com/office/drawing/2014/main" id="{08E8E448-45C4-C746-BB32-ECD2433CE115}"/>
              </a:ext>
            </a:extLst>
          </p:cNvPr>
          <p:cNvPicPr>
            <a:picLocks noGrp="1" noChangeAspect="1"/>
          </p:cNvPicPr>
          <p:nvPr>
            <p:ph idx="1"/>
          </p:nvPr>
        </p:nvPicPr>
        <p:blipFill rotWithShape="1">
          <a:blip r:embed="rId8">
            <a:extLst>
              <a:ext uri="{837473B0-CC2E-450A-ABE3-18F120FF3D39}">
                <a1611:picAttrSrcUrl xmlns:a1611="http://schemas.microsoft.com/office/drawing/2016/11/main" r:id="rId2"/>
              </a:ext>
            </a:extLst>
          </a:blip>
          <a:srcRect l="444"/>
          <a:stretch/>
        </p:blipFill>
        <p:spPr>
          <a:xfrm>
            <a:off x="720636" y="1989009"/>
            <a:ext cx="5476375" cy="3080446"/>
          </a:xfrm>
          <a:prstGeom prst="rect">
            <a:avLst/>
          </a:prstGeom>
        </p:spPr>
      </p:pic>
      <p:sp>
        <p:nvSpPr>
          <p:cNvPr id="65" name="Rectangle 64">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6873606" y="938022"/>
            <a:ext cx="4597758" cy="1188720"/>
          </a:xfrm>
        </p:spPr>
        <p:txBody>
          <a:bodyPr vert="horz" lIns="91440" tIns="45720" rIns="91440" bIns="45720" rtlCol="0" anchor="b">
            <a:normAutofit/>
          </a:bodyPr>
          <a:lstStyle/>
          <a:p>
            <a:r>
              <a:rPr lang="en-US" sz="2800" dirty="0"/>
              <a:t>Pearly Gate </a:t>
            </a:r>
            <a:br>
              <a:rPr lang="en-US" sz="2800" dirty="0"/>
            </a:br>
            <a:r>
              <a:rPr lang="en-US" sz="2800" dirty="0"/>
              <a:t>e-award</a:t>
            </a:r>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6873606" y="2340864"/>
            <a:ext cx="4597758" cy="3793237"/>
          </a:xfrm>
        </p:spPr>
        <p:txBody>
          <a:bodyPr vert="horz" lIns="91440" tIns="45720" rIns="91440" bIns="45720" rtlCol="0" anchor="ctr">
            <a:normAutofit/>
          </a:bodyPr>
          <a:lstStyle/>
          <a:p>
            <a:pPr>
              <a:buFont typeface="Wingdings 2" panose="05020102010507070707" pitchFamily="18" charset="2"/>
              <a:buChar char=""/>
            </a:pPr>
            <a:r>
              <a:rPr lang="en-US" sz="1800" dirty="0"/>
              <a:t>Find and read a promise of Jesus’ Second Coming in the Bible</a:t>
            </a:r>
          </a:p>
          <a:p>
            <a:pPr>
              <a:buFont typeface="Wingdings 2" panose="05020102010507070707" pitchFamily="18" charset="2"/>
              <a:buChar char=""/>
            </a:pPr>
            <a:r>
              <a:rPr lang="en-US" sz="1800" dirty="0"/>
              <a:t>Name a Bible Book and Chapter that describes what will happen before Jesus comes</a:t>
            </a:r>
          </a:p>
          <a:p>
            <a:pPr>
              <a:buFont typeface="Wingdings 2" panose="05020102010507070707" pitchFamily="18" charset="2"/>
              <a:buChar char=""/>
            </a:pPr>
            <a:r>
              <a:rPr lang="en-US" sz="1800" dirty="0"/>
              <a:t>Make a list of the signs of Jesus’ Coming</a:t>
            </a:r>
          </a:p>
          <a:p>
            <a:pPr>
              <a:buFont typeface="Wingdings 2" panose="05020102010507070707" pitchFamily="18" charset="2"/>
              <a:buChar char=""/>
            </a:pPr>
            <a:r>
              <a:rPr lang="en-US" sz="1800" dirty="0"/>
              <a:t>How did Jesus ascend to Heaven after he rose from the dead and will it be like or unlike his return</a:t>
            </a:r>
          </a:p>
        </p:txBody>
      </p:sp>
      <p:pic>
        <p:nvPicPr>
          <p:cNvPr id="5" name="Picture 4" descr="A picture containing box, drawing, old&#10;&#10;Description automatically generated">
            <a:extLst>
              <a:ext uri="{FF2B5EF4-FFF2-40B4-BE49-F238E27FC236}">
                <a16:creationId xmlns:a16="http://schemas.microsoft.com/office/drawing/2014/main" id="{90FA68BE-5302-AA46-9462-A4C34E313E09}"/>
              </a:ext>
            </a:extLst>
          </p:cNvPr>
          <p:cNvPicPr>
            <a:picLocks noChangeAspect="1"/>
          </p:cNvPicPr>
          <p:nvPr/>
        </p:nvPicPr>
        <p:blipFill>
          <a:blip r:embed="rId9">
            <a:extLst>
              <a:ext uri="{837473B0-CC2E-450A-ABE3-18F120FF3D39}">
                <a1611:picAttrSrcUrl xmlns:a1611="http://schemas.microsoft.com/office/drawing/2016/11/main" r:id="rId6"/>
              </a:ext>
            </a:extLst>
          </a:blip>
          <a:stretch>
            <a:fillRect/>
          </a:stretch>
        </p:blipFill>
        <p:spPr>
          <a:xfrm rot="20796189">
            <a:off x="405249" y="355511"/>
            <a:ext cx="1562100" cy="1905000"/>
          </a:xfrm>
          <a:prstGeom prst="rect">
            <a:avLst/>
          </a:prstGeom>
        </p:spPr>
      </p:pic>
      <p:pic>
        <p:nvPicPr>
          <p:cNvPr id="8" name="Picture 7" descr="A close up of a sign&#10;&#10;Description automatically generated">
            <a:extLst>
              <a:ext uri="{FF2B5EF4-FFF2-40B4-BE49-F238E27FC236}">
                <a16:creationId xmlns:a16="http://schemas.microsoft.com/office/drawing/2014/main" id="{37BD58E4-E4D6-524A-8DF4-40A836008541}"/>
              </a:ext>
            </a:extLst>
          </p:cNvPr>
          <p:cNvPicPr>
            <a:picLocks noChangeAspect="1"/>
          </p:cNvPicPr>
          <p:nvPr/>
        </p:nvPicPr>
        <p:blipFill>
          <a:blip r:embed="rId10">
            <a:extLst>
              <a:ext uri="{837473B0-CC2E-450A-ABE3-18F120FF3D39}">
                <a1611:picAttrSrcUrl xmlns:a1611="http://schemas.microsoft.com/office/drawing/2016/11/main" r:id="rId4"/>
              </a:ext>
            </a:extLst>
          </a:blip>
          <a:stretch>
            <a:fillRect/>
          </a:stretch>
        </p:blipFill>
        <p:spPr>
          <a:xfrm rot="846633">
            <a:off x="3912580" y="620053"/>
            <a:ext cx="2355466" cy="2086270"/>
          </a:xfrm>
          <a:prstGeom prst="rect">
            <a:avLst/>
          </a:prstGeom>
          <a:effectLst>
            <a:softEdge rad="190500"/>
          </a:effectLst>
        </p:spPr>
      </p:pic>
      <p:pic>
        <p:nvPicPr>
          <p:cNvPr id="11" name="Picture 10" descr="A picture containing food&#10;&#10;Description automatically generated">
            <a:extLst>
              <a:ext uri="{FF2B5EF4-FFF2-40B4-BE49-F238E27FC236}">
                <a16:creationId xmlns:a16="http://schemas.microsoft.com/office/drawing/2014/main" id="{CDDE3C5B-3932-ED42-8CC3-897BB637B8B7}"/>
              </a:ext>
            </a:extLst>
          </p:cNvPr>
          <p:cNvPicPr>
            <a:picLocks noChangeAspect="1"/>
          </p:cNvPicPr>
          <p:nvPr/>
        </p:nvPicPr>
        <p:blipFill>
          <a:blip r:embed="rId11">
            <a:alphaModFix amt="95000"/>
            <a:extLst>
              <a:ext uri="{837473B0-CC2E-450A-ABE3-18F120FF3D39}">
                <a1611:picAttrSrcUrl xmlns:a1611="http://schemas.microsoft.com/office/drawing/2016/11/main" r:id="rId12"/>
              </a:ext>
            </a:extLst>
          </a:blip>
          <a:stretch>
            <a:fillRect/>
          </a:stretch>
        </p:blipFill>
        <p:spPr>
          <a:xfrm>
            <a:off x="16517" y="4776090"/>
            <a:ext cx="3821665" cy="2161629"/>
          </a:xfrm>
          <a:prstGeom prst="rect">
            <a:avLst/>
          </a:prstGeom>
        </p:spPr>
      </p:pic>
      <p:sp>
        <p:nvSpPr>
          <p:cNvPr id="12" name="TextBox 11">
            <a:extLst>
              <a:ext uri="{FF2B5EF4-FFF2-40B4-BE49-F238E27FC236}">
                <a16:creationId xmlns:a16="http://schemas.microsoft.com/office/drawing/2014/main" id="{D27C7CC6-4CA8-AC46-8237-7F2561201959}"/>
              </a:ext>
            </a:extLst>
          </p:cNvPr>
          <p:cNvSpPr txBox="1"/>
          <p:nvPr/>
        </p:nvSpPr>
        <p:spPr>
          <a:xfrm>
            <a:off x="16517" y="6951484"/>
            <a:ext cx="3319470" cy="230832"/>
          </a:xfrm>
          <a:prstGeom prst="rect">
            <a:avLst/>
          </a:prstGeom>
          <a:noFill/>
        </p:spPr>
        <p:txBody>
          <a:bodyPr wrap="square" rtlCol="0">
            <a:spAutoFit/>
          </a:bodyPr>
          <a:lstStyle/>
          <a:p>
            <a:r>
              <a:rPr lang="en-US" sz="900">
                <a:hlinkClick r:id="rId12" tooltip="https://vimeo.com/channels/anikids/44443666"/>
              </a:rPr>
              <a:t>This Photo</a:t>
            </a:r>
            <a:r>
              <a:rPr lang="en-US" sz="900"/>
              <a:t> by Unknown Author is licensed under </a:t>
            </a:r>
            <a:r>
              <a:rPr lang="en-US" sz="900">
                <a:hlinkClick r:id="rId3" tooltip="https://creativecommons.org/licenses/by/3.0/"/>
              </a:rPr>
              <a:t>CC BY</a:t>
            </a:r>
            <a:endParaRPr lang="en-US" sz="900"/>
          </a:p>
        </p:txBody>
      </p:sp>
    </p:spTree>
    <p:extLst>
      <p:ext uri="{BB962C8B-B14F-4D97-AF65-F5344CB8AC3E}">
        <p14:creationId xmlns:p14="http://schemas.microsoft.com/office/powerpoint/2010/main" val="387574836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066D-77F6-444C-AD04-1893D2D228C5}"/>
              </a:ext>
            </a:extLst>
          </p:cNvPr>
          <p:cNvSpPr>
            <a:spLocks noGrp="1"/>
          </p:cNvSpPr>
          <p:nvPr>
            <p:ph type="title"/>
          </p:nvPr>
        </p:nvSpPr>
        <p:spPr>
          <a:xfrm>
            <a:off x="581193" y="729658"/>
            <a:ext cx="11029616" cy="553373"/>
          </a:xfrm>
        </p:spPr>
        <p:txBody>
          <a:bodyPr/>
          <a:lstStyle/>
          <a:p>
            <a:r>
              <a:rPr lang="en-US" dirty="0"/>
              <a:t>How will Jesus come?</a:t>
            </a:r>
          </a:p>
        </p:txBody>
      </p:sp>
      <p:sp>
        <p:nvSpPr>
          <p:cNvPr id="3" name="Text Placeholder 2">
            <a:extLst>
              <a:ext uri="{FF2B5EF4-FFF2-40B4-BE49-F238E27FC236}">
                <a16:creationId xmlns:a16="http://schemas.microsoft.com/office/drawing/2014/main" id="{80A96056-628E-8C41-A03D-1907BC6F7A6C}"/>
              </a:ext>
            </a:extLst>
          </p:cNvPr>
          <p:cNvSpPr>
            <a:spLocks noGrp="1"/>
          </p:cNvSpPr>
          <p:nvPr>
            <p:ph type="body" idx="1"/>
          </p:nvPr>
        </p:nvSpPr>
        <p:spPr>
          <a:xfrm>
            <a:off x="581191" y="1487136"/>
            <a:ext cx="5194769" cy="557784"/>
          </a:xfrm>
        </p:spPr>
        <p:txBody>
          <a:bodyPr/>
          <a:lstStyle/>
          <a:p>
            <a:r>
              <a:rPr lang="en-US" dirty="0"/>
              <a:t>Where did Jesus go after he rose from the dead?</a:t>
            </a:r>
          </a:p>
        </p:txBody>
      </p:sp>
      <p:sp>
        <p:nvSpPr>
          <p:cNvPr id="5" name="Text Placeholder 4">
            <a:extLst>
              <a:ext uri="{FF2B5EF4-FFF2-40B4-BE49-F238E27FC236}">
                <a16:creationId xmlns:a16="http://schemas.microsoft.com/office/drawing/2014/main" id="{556FC30F-E3A0-4848-996E-130A280692B1}"/>
              </a:ext>
            </a:extLst>
          </p:cNvPr>
          <p:cNvSpPr>
            <a:spLocks noGrp="1"/>
          </p:cNvSpPr>
          <p:nvPr>
            <p:ph type="body" sz="quarter" idx="3"/>
          </p:nvPr>
        </p:nvSpPr>
        <p:spPr>
          <a:xfrm>
            <a:off x="6416037" y="1283031"/>
            <a:ext cx="5194770" cy="553373"/>
          </a:xfrm>
        </p:spPr>
        <p:txBody>
          <a:bodyPr/>
          <a:lstStyle/>
          <a:p>
            <a:r>
              <a:rPr lang="en-US" dirty="0"/>
              <a:t>Where will Jesus come and from where?</a:t>
            </a:r>
          </a:p>
        </p:txBody>
      </p:sp>
      <p:sp>
        <p:nvSpPr>
          <p:cNvPr id="8" name="TextBox 7">
            <a:extLst>
              <a:ext uri="{FF2B5EF4-FFF2-40B4-BE49-F238E27FC236}">
                <a16:creationId xmlns:a16="http://schemas.microsoft.com/office/drawing/2014/main" id="{FF4DBCBC-143C-144B-B7D1-FA21B2D76017}"/>
              </a:ext>
            </a:extLst>
          </p:cNvPr>
          <p:cNvSpPr txBox="1"/>
          <p:nvPr/>
        </p:nvSpPr>
        <p:spPr>
          <a:xfrm>
            <a:off x="581191" y="2158246"/>
            <a:ext cx="4734728" cy="369332"/>
          </a:xfrm>
          <a:prstGeom prst="rect">
            <a:avLst/>
          </a:prstGeom>
          <a:noFill/>
        </p:spPr>
        <p:txBody>
          <a:bodyPr wrap="square" rtlCol="0">
            <a:spAutoFit/>
          </a:bodyPr>
          <a:lstStyle/>
          <a:p>
            <a:r>
              <a:rPr lang="en-US" dirty="0"/>
              <a:t>Acts 1:9-11</a:t>
            </a:r>
          </a:p>
        </p:txBody>
      </p:sp>
      <p:sp>
        <p:nvSpPr>
          <p:cNvPr id="9" name="TextBox 8">
            <a:extLst>
              <a:ext uri="{FF2B5EF4-FFF2-40B4-BE49-F238E27FC236}">
                <a16:creationId xmlns:a16="http://schemas.microsoft.com/office/drawing/2014/main" id="{C0C9AE87-DE63-F74E-BB06-A273F80306D2}"/>
              </a:ext>
            </a:extLst>
          </p:cNvPr>
          <p:cNvSpPr txBox="1"/>
          <p:nvPr/>
        </p:nvSpPr>
        <p:spPr>
          <a:xfrm>
            <a:off x="610893" y="2640904"/>
            <a:ext cx="5040821" cy="2585323"/>
          </a:xfrm>
          <a:prstGeom prst="rect">
            <a:avLst/>
          </a:prstGeom>
          <a:noFill/>
        </p:spPr>
        <p:txBody>
          <a:bodyPr wrap="square" rtlCol="0">
            <a:spAutoFit/>
          </a:bodyPr>
          <a:lstStyle/>
          <a:p>
            <a:r>
              <a:rPr lang="en-GB" b="1" baseline="30000" dirty="0"/>
              <a:t>9 ”</a:t>
            </a:r>
            <a:r>
              <a:rPr lang="en-GB" dirty="0"/>
              <a:t>After he said this, </a:t>
            </a:r>
            <a:r>
              <a:rPr lang="en-GB" dirty="0">
                <a:highlight>
                  <a:srgbClr val="FFFF00"/>
                </a:highlight>
              </a:rPr>
              <a:t>he was taken up before their very eyes, and a cloud hid him from their sight</a:t>
            </a:r>
            <a:r>
              <a:rPr lang="en-GB" dirty="0"/>
              <a:t>.</a:t>
            </a:r>
          </a:p>
          <a:p>
            <a:r>
              <a:rPr lang="en-GB" b="1" baseline="30000" dirty="0"/>
              <a:t>10 </a:t>
            </a:r>
            <a:r>
              <a:rPr lang="en-GB" dirty="0"/>
              <a:t>They were looking intently up into the sky as he was going, when suddenly two men dressed in white stood beside them. </a:t>
            </a:r>
            <a:r>
              <a:rPr lang="en-GB" b="1" baseline="30000" dirty="0"/>
              <a:t>11 </a:t>
            </a:r>
            <a:r>
              <a:rPr lang="en-GB" dirty="0"/>
              <a:t>“Men of Galilee,” they said, “why do you stand here looking into the sky? This same Jesus, who has been taken from you into heaven, will come back in the same way you have seen him go into heaven.”</a:t>
            </a:r>
          </a:p>
        </p:txBody>
      </p:sp>
      <p:sp>
        <p:nvSpPr>
          <p:cNvPr id="11" name="TextBox 10">
            <a:extLst>
              <a:ext uri="{FF2B5EF4-FFF2-40B4-BE49-F238E27FC236}">
                <a16:creationId xmlns:a16="http://schemas.microsoft.com/office/drawing/2014/main" id="{67957DE4-42FD-FD42-8703-0D1453D69E73}"/>
              </a:ext>
            </a:extLst>
          </p:cNvPr>
          <p:cNvSpPr txBox="1"/>
          <p:nvPr/>
        </p:nvSpPr>
        <p:spPr>
          <a:xfrm>
            <a:off x="6416037" y="1899942"/>
            <a:ext cx="2975674" cy="369332"/>
          </a:xfrm>
          <a:prstGeom prst="rect">
            <a:avLst/>
          </a:prstGeom>
          <a:noFill/>
        </p:spPr>
        <p:txBody>
          <a:bodyPr wrap="square" rtlCol="0">
            <a:spAutoFit/>
          </a:bodyPr>
          <a:lstStyle/>
          <a:p>
            <a:r>
              <a:rPr lang="en-US" dirty="0"/>
              <a:t>1 Thessalonians 4:16</a:t>
            </a:r>
          </a:p>
        </p:txBody>
      </p:sp>
      <p:sp>
        <p:nvSpPr>
          <p:cNvPr id="13" name="TextBox 12">
            <a:extLst>
              <a:ext uri="{FF2B5EF4-FFF2-40B4-BE49-F238E27FC236}">
                <a16:creationId xmlns:a16="http://schemas.microsoft.com/office/drawing/2014/main" id="{A08BDB26-67DB-D844-B801-C2202099EF78}"/>
              </a:ext>
            </a:extLst>
          </p:cNvPr>
          <p:cNvSpPr txBox="1"/>
          <p:nvPr/>
        </p:nvSpPr>
        <p:spPr>
          <a:xfrm>
            <a:off x="6540288" y="2389777"/>
            <a:ext cx="4479010" cy="2585323"/>
          </a:xfrm>
          <a:prstGeom prst="rect">
            <a:avLst/>
          </a:prstGeom>
          <a:noFill/>
        </p:spPr>
        <p:txBody>
          <a:bodyPr wrap="square" rtlCol="0">
            <a:spAutoFit/>
          </a:bodyPr>
          <a:lstStyle/>
          <a:p>
            <a:r>
              <a:rPr lang="en-GB" dirty="0"/>
              <a:t>16 “For the Lord himself will come </a:t>
            </a:r>
            <a:r>
              <a:rPr lang="en-GB" dirty="0">
                <a:highlight>
                  <a:srgbClr val="FFFF00"/>
                </a:highlight>
              </a:rPr>
              <a:t>down</a:t>
            </a:r>
            <a:r>
              <a:rPr lang="en-GB" dirty="0"/>
              <a:t> </a:t>
            </a:r>
            <a:r>
              <a:rPr lang="en-GB" dirty="0">
                <a:highlight>
                  <a:srgbClr val="FFFF00"/>
                </a:highlight>
              </a:rPr>
              <a:t>from heaven, with a loud command, with the voice of the archangel and with the trumpet call of God</a:t>
            </a:r>
            <a:r>
              <a:rPr lang="en-GB" b="1" baseline="30000" dirty="0">
                <a:highlight>
                  <a:srgbClr val="FFFF00"/>
                </a:highlight>
              </a:rPr>
              <a:t> </a:t>
            </a:r>
            <a:r>
              <a:rPr lang="en-GB" b="1" baseline="30000" dirty="0"/>
              <a:t>17 </a:t>
            </a:r>
            <a:r>
              <a:rPr lang="en-GB" dirty="0"/>
              <a:t>After that, we who are still alive and are left will be caught up together with them in the clouds to meet the Lord in the air. And so we will be with the Lord forever. </a:t>
            </a:r>
            <a:r>
              <a:rPr lang="en-GB" b="1" baseline="30000" dirty="0"/>
              <a:t>18 </a:t>
            </a:r>
            <a:r>
              <a:rPr lang="en-GB" dirty="0"/>
              <a:t>Therefore encourage one another with these words.”</a:t>
            </a:r>
            <a:endParaRPr lang="en-US" dirty="0"/>
          </a:p>
        </p:txBody>
      </p:sp>
    </p:spTree>
    <p:extLst>
      <p:ext uri="{BB962C8B-B14F-4D97-AF65-F5344CB8AC3E}">
        <p14:creationId xmlns:p14="http://schemas.microsoft.com/office/powerpoint/2010/main" val="93396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B4492-07FD-0D4B-938C-16082B6B683F}"/>
              </a:ext>
            </a:extLst>
          </p:cNvPr>
          <p:cNvSpPr>
            <a:spLocks noGrp="1"/>
          </p:cNvSpPr>
          <p:nvPr>
            <p:ph type="title"/>
          </p:nvPr>
        </p:nvSpPr>
        <p:spPr/>
        <p:txBody>
          <a:bodyPr/>
          <a:lstStyle/>
          <a:p>
            <a:r>
              <a:rPr lang="en-US" dirty="0"/>
              <a:t>John 14:2;3 				Jesus’ invitation to you</a:t>
            </a:r>
          </a:p>
        </p:txBody>
      </p:sp>
      <p:sp>
        <p:nvSpPr>
          <p:cNvPr id="5" name="Content Placeholder 4">
            <a:extLst>
              <a:ext uri="{FF2B5EF4-FFF2-40B4-BE49-F238E27FC236}">
                <a16:creationId xmlns:a16="http://schemas.microsoft.com/office/drawing/2014/main" id="{005A9AB1-8825-4A49-B6DA-A7CF279D11DE}"/>
              </a:ext>
            </a:extLst>
          </p:cNvPr>
          <p:cNvSpPr>
            <a:spLocks noGrp="1"/>
          </p:cNvSpPr>
          <p:nvPr>
            <p:ph sz="half" idx="2"/>
          </p:nvPr>
        </p:nvSpPr>
        <p:spPr>
          <a:xfrm>
            <a:off x="8787539" y="1717991"/>
            <a:ext cx="2823269" cy="4143060"/>
          </a:xfrm>
        </p:spPr>
        <p:txBody>
          <a:bodyPr>
            <a:noAutofit/>
          </a:bodyPr>
          <a:lstStyle/>
          <a:p>
            <a:r>
              <a:rPr lang="en-US" sz="1800" dirty="0"/>
              <a:t>you</a:t>
            </a:r>
          </a:p>
          <a:p>
            <a:r>
              <a:rPr lang="en-US" sz="1800" dirty="0"/>
              <a:t>house</a:t>
            </a:r>
          </a:p>
          <a:p>
            <a:r>
              <a:rPr lang="en-US" sz="1800" dirty="0"/>
              <a:t>come again</a:t>
            </a:r>
          </a:p>
          <a:p>
            <a:r>
              <a:rPr lang="en-US" sz="1800" dirty="0"/>
              <a:t>mansions</a:t>
            </a:r>
          </a:p>
          <a:p>
            <a:r>
              <a:rPr lang="en-US" sz="1800" dirty="0"/>
              <a:t>prepare a place for you</a:t>
            </a:r>
          </a:p>
          <a:p>
            <a:r>
              <a:rPr lang="en-US" sz="1800" dirty="0"/>
              <a:t>myself</a:t>
            </a:r>
          </a:p>
          <a:p>
            <a:r>
              <a:rPr lang="en-US" sz="1800" dirty="0"/>
              <a:t>prepare a place</a:t>
            </a:r>
          </a:p>
          <a:p>
            <a:r>
              <a:rPr lang="en-US" sz="1800" dirty="0"/>
              <a:t>told you</a:t>
            </a:r>
          </a:p>
          <a:p>
            <a:r>
              <a:rPr lang="en-US" sz="1800" dirty="0"/>
              <a:t>I am</a:t>
            </a:r>
          </a:p>
        </p:txBody>
      </p:sp>
      <p:sp>
        <p:nvSpPr>
          <p:cNvPr id="6" name="TextBox 5">
            <a:extLst>
              <a:ext uri="{FF2B5EF4-FFF2-40B4-BE49-F238E27FC236}">
                <a16:creationId xmlns:a16="http://schemas.microsoft.com/office/drawing/2014/main" id="{8EF92B5A-C533-1A44-8517-68C05252E977}"/>
              </a:ext>
            </a:extLst>
          </p:cNvPr>
          <p:cNvSpPr txBox="1"/>
          <p:nvPr/>
        </p:nvSpPr>
        <p:spPr>
          <a:xfrm>
            <a:off x="581192" y="1983783"/>
            <a:ext cx="2316991" cy="369332"/>
          </a:xfrm>
          <a:prstGeom prst="rect">
            <a:avLst/>
          </a:prstGeom>
          <a:noFill/>
        </p:spPr>
        <p:txBody>
          <a:bodyPr wrap="square" rtlCol="0">
            <a:spAutoFit/>
          </a:bodyPr>
          <a:lstStyle/>
          <a:p>
            <a:r>
              <a:rPr lang="en-US" dirty="0"/>
              <a:t>“In my Father’s _____</a:t>
            </a:r>
          </a:p>
        </p:txBody>
      </p:sp>
      <p:sp>
        <p:nvSpPr>
          <p:cNvPr id="7" name="TextBox 6">
            <a:extLst>
              <a:ext uri="{FF2B5EF4-FFF2-40B4-BE49-F238E27FC236}">
                <a16:creationId xmlns:a16="http://schemas.microsoft.com/office/drawing/2014/main" id="{E51BDD6E-4918-3942-9354-A82887C78539}"/>
              </a:ext>
            </a:extLst>
          </p:cNvPr>
          <p:cNvSpPr txBox="1"/>
          <p:nvPr/>
        </p:nvSpPr>
        <p:spPr>
          <a:xfrm>
            <a:off x="2898183" y="1999281"/>
            <a:ext cx="2572719" cy="369332"/>
          </a:xfrm>
          <a:prstGeom prst="rect">
            <a:avLst/>
          </a:prstGeom>
          <a:noFill/>
        </p:spPr>
        <p:txBody>
          <a:bodyPr wrap="square" rtlCol="0">
            <a:spAutoFit/>
          </a:bodyPr>
          <a:lstStyle/>
          <a:p>
            <a:r>
              <a:rPr lang="en-US" dirty="0"/>
              <a:t>are many ________;</a:t>
            </a:r>
          </a:p>
        </p:txBody>
      </p:sp>
      <p:sp>
        <p:nvSpPr>
          <p:cNvPr id="8" name="TextBox 7">
            <a:extLst>
              <a:ext uri="{FF2B5EF4-FFF2-40B4-BE49-F238E27FC236}">
                <a16:creationId xmlns:a16="http://schemas.microsoft.com/office/drawing/2014/main" id="{2752F9C1-9B74-4C46-9052-952402A7B306}"/>
              </a:ext>
            </a:extLst>
          </p:cNvPr>
          <p:cNvSpPr txBox="1"/>
          <p:nvPr/>
        </p:nvSpPr>
        <p:spPr>
          <a:xfrm>
            <a:off x="2146518" y="1968285"/>
            <a:ext cx="883402" cy="369332"/>
          </a:xfrm>
          <a:prstGeom prst="rect">
            <a:avLst/>
          </a:prstGeom>
          <a:noFill/>
        </p:spPr>
        <p:txBody>
          <a:bodyPr wrap="square" rtlCol="0">
            <a:spAutoFit/>
          </a:bodyPr>
          <a:lstStyle/>
          <a:p>
            <a:r>
              <a:rPr lang="en-US" dirty="0">
                <a:solidFill>
                  <a:schemeClr val="accent4"/>
                </a:solidFill>
              </a:rPr>
              <a:t>house</a:t>
            </a:r>
          </a:p>
        </p:txBody>
      </p:sp>
      <p:sp>
        <p:nvSpPr>
          <p:cNvPr id="9" name="TextBox 8">
            <a:extLst>
              <a:ext uri="{FF2B5EF4-FFF2-40B4-BE49-F238E27FC236}">
                <a16:creationId xmlns:a16="http://schemas.microsoft.com/office/drawing/2014/main" id="{EC060B84-04B4-D643-9A79-9EC146A4ADBF}"/>
              </a:ext>
            </a:extLst>
          </p:cNvPr>
          <p:cNvSpPr txBox="1"/>
          <p:nvPr/>
        </p:nvSpPr>
        <p:spPr>
          <a:xfrm>
            <a:off x="3849393" y="1983783"/>
            <a:ext cx="1228231" cy="369332"/>
          </a:xfrm>
          <a:prstGeom prst="rect">
            <a:avLst/>
          </a:prstGeom>
          <a:noFill/>
        </p:spPr>
        <p:txBody>
          <a:bodyPr wrap="square" rtlCol="0">
            <a:spAutoFit/>
          </a:bodyPr>
          <a:lstStyle/>
          <a:p>
            <a:r>
              <a:rPr lang="en-US" dirty="0">
                <a:solidFill>
                  <a:schemeClr val="accent4"/>
                </a:solidFill>
              </a:rPr>
              <a:t>mansions</a:t>
            </a:r>
          </a:p>
        </p:txBody>
      </p:sp>
      <p:sp>
        <p:nvSpPr>
          <p:cNvPr id="10" name="TextBox 9">
            <a:extLst>
              <a:ext uri="{FF2B5EF4-FFF2-40B4-BE49-F238E27FC236}">
                <a16:creationId xmlns:a16="http://schemas.microsoft.com/office/drawing/2014/main" id="{E029C480-5F53-EA4A-B0EF-0307FB1F73DF}"/>
              </a:ext>
            </a:extLst>
          </p:cNvPr>
          <p:cNvSpPr txBox="1"/>
          <p:nvPr/>
        </p:nvSpPr>
        <p:spPr>
          <a:xfrm>
            <a:off x="4902304" y="2014780"/>
            <a:ext cx="3172313" cy="369332"/>
          </a:xfrm>
          <a:prstGeom prst="rect">
            <a:avLst/>
          </a:prstGeom>
          <a:noFill/>
        </p:spPr>
        <p:txBody>
          <a:bodyPr wrap="square" rtlCol="0">
            <a:spAutoFit/>
          </a:bodyPr>
          <a:lstStyle/>
          <a:p>
            <a:r>
              <a:rPr lang="en-US" dirty="0"/>
              <a:t>if it were not so I would have</a:t>
            </a:r>
          </a:p>
        </p:txBody>
      </p:sp>
      <p:sp>
        <p:nvSpPr>
          <p:cNvPr id="11" name="TextBox 10">
            <a:extLst>
              <a:ext uri="{FF2B5EF4-FFF2-40B4-BE49-F238E27FC236}">
                <a16:creationId xmlns:a16="http://schemas.microsoft.com/office/drawing/2014/main" id="{7EBBCF1A-95CC-9444-8C18-E47321817A78}"/>
              </a:ext>
            </a:extLst>
          </p:cNvPr>
          <p:cNvSpPr txBox="1"/>
          <p:nvPr/>
        </p:nvSpPr>
        <p:spPr>
          <a:xfrm>
            <a:off x="728420" y="2384112"/>
            <a:ext cx="1162373" cy="369332"/>
          </a:xfrm>
          <a:prstGeom prst="rect">
            <a:avLst/>
          </a:prstGeom>
          <a:noFill/>
        </p:spPr>
        <p:txBody>
          <a:bodyPr wrap="square" rtlCol="0">
            <a:spAutoFit/>
          </a:bodyPr>
          <a:lstStyle/>
          <a:p>
            <a:r>
              <a:rPr lang="en-US" dirty="0"/>
              <a:t>____ ___.</a:t>
            </a:r>
          </a:p>
        </p:txBody>
      </p:sp>
      <p:sp>
        <p:nvSpPr>
          <p:cNvPr id="12" name="TextBox 11">
            <a:extLst>
              <a:ext uri="{FF2B5EF4-FFF2-40B4-BE49-F238E27FC236}">
                <a16:creationId xmlns:a16="http://schemas.microsoft.com/office/drawing/2014/main" id="{2CD4330F-1B6A-3C4A-A6D8-1300864668FE}"/>
              </a:ext>
            </a:extLst>
          </p:cNvPr>
          <p:cNvSpPr txBox="1"/>
          <p:nvPr/>
        </p:nvSpPr>
        <p:spPr>
          <a:xfrm>
            <a:off x="778791" y="2384112"/>
            <a:ext cx="1162373" cy="369332"/>
          </a:xfrm>
          <a:prstGeom prst="rect">
            <a:avLst/>
          </a:prstGeom>
          <a:noFill/>
        </p:spPr>
        <p:txBody>
          <a:bodyPr wrap="square" rtlCol="0">
            <a:spAutoFit/>
          </a:bodyPr>
          <a:lstStyle/>
          <a:p>
            <a:r>
              <a:rPr lang="en-US" dirty="0">
                <a:solidFill>
                  <a:schemeClr val="accent4"/>
                </a:solidFill>
              </a:rPr>
              <a:t>told you</a:t>
            </a:r>
          </a:p>
        </p:txBody>
      </p:sp>
      <p:sp>
        <p:nvSpPr>
          <p:cNvPr id="13" name="TextBox 12">
            <a:extLst>
              <a:ext uri="{FF2B5EF4-FFF2-40B4-BE49-F238E27FC236}">
                <a16:creationId xmlns:a16="http://schemas.microsoft.com/office/drawing/2014/main" id="{CF3EED3B-2F2A-5F43-83DF-66CFE0A19466}"/>
              </a:ext>
            </a:extLst>
          </p:cNvPr>
          <p:cNvSpPr txBox="1"/>
          <p:nvPr/>
        </p:nvSpPr>
        <p:spPr>
          <a:xfrm>
            <a:off x="1890793" y="2415109"/>
            <a:ext cx="3316637" cy="369332"/>
          </a:xfrm>
          <a:prstGeom prst="rect">
            <a:avLst/>
          </a:prstGeom>
          <a:noFill/>
        </p:spPr>
        <p:txBody>
          <a:bodyPr wrap="square" rtlCol="0">
            <a:spAutoFit/>
          </a:bodyPr>
          <a:lstStyle/>
          <a:p>
            <a:r>
              <a:rPr lang="en-US" dirty="0"/>
              <a:t>I go to _______ _ _____ for you.</a:t>
            </a:r>
          </a:p>
        </p:txBody>
      </p:sp>
      <p:sp>
        <p:nvSpPr>
          <p:cNvPr id="14" name="TextBox 13">
            <a:extLst>
              <a:ext uri="{FF2B5EF4-FFF2-40B4-BE49-F238E27FC236}">
                <a16:creationId xmlns:a16="http://schemas.microsoft.com/office/drawing/2014/main" id="{8F2D7FF3-9607-644A-A37F-6226FA3D4041}"/>
              </a:ext>
            </a:extLst>
          </p:cNvPr>
          <p:cNvSpPr txBox="1"/>
          <p:nvPr/>
        </p:nvSpPr>
        <p:spPr>
          <a:xfrm>
            <a:off x="631556" y="2850374"/>
            <a:ext cx="4141922" cy="369332"/>
          </a:xfrm>
          <a:prstGeom prst="rect">
            <a:avLst/>
          </a:prstGeom>
          <a:noFill/>
        </p:spPr>
        <p:txBody>
          <a:bodyPr wrap="square" rtlCol="0">
            <a:spAutoFit/>
          </a:bodyPr>
          <a:lstStyle/>
          <a:p>
            <a:r>
              <a:rPr lang="en-US" dirty="0"/>
              <a:t>And if I go and _______ _ _____ ___ ___</a:t>
            </a:r>
          </a:p>
        </p:txBody>
      </p:sp>
      <p:sp>
        <p:nvSpPr>
          <p:cNvPr id="15" name="TextBox 14">
            <a:extLst>
              <a:ext uri="{FF2B5EF4-FFF2-40B4-BE49-F238E27FC236}">
                <a16:creationId xmlns:a16="http://schemas.microsoft.com/office/drawing/2014/main" id="{12014455-EEEE-1946-836B-486DB74603F3}"/>
              </a:ext>
            </a:extLst>
          </p:cNvPr>
          <p:cNvSpPr txBox="1"/>
          <p:nvPr/>
        </p:nvSpPr>
        <p:spPr>
          <a:xfrm>
            <a:off x="4773478" y="2850374"/>
            <a:ext cx="3172313" cy="369332"/>
          </a:xfrm>
          <a:prstGeom prst="rect">
            <a:avLst/>
          </a:prstGeom>
          <a:noFill/>
        </p:spPr>
        <p:txBody>
          <a:bodyPr wrap="square" rtlCol="0">
            <a:spAutoFit/>
          </a:bodyPr>
          <a:lstStyle/>
          <a:p>
            <a:r>
              <a:rPr lang="en-US" dirty="0"/>
              <a:t>I will ____ _____ and receive</a:t>
            </a:r>
          </a:p>
        </p:txBody>
      </p:sp>
      <p:sp>
        <p:nvSpPr>
          <p:cNvPr id="16" name="TextBox 15">
            <a:extLst>
              <a:ext uri="{FF2B5EF4-FFF2-40B4-BE49-F238E27FC236}">
                <a16:creationId xmlns:a16="http://schemas.microsoft.com/office/drawing/2014/main" id="{94AF47A3-1630-DF4D-A99D-82702976D476}"/>
              </a:ext>
            </a:extLst>
          </p:cNvPr>
          <p:cNvSpPr txBox="1"/>
          <p:nvPr/>
        </p:nvSpPr>
        <p:spPr>
          <a:xfrm>
            <a:off x="631556" y="3312695"/>
            <a:ext cx="1894668" cy="369332"/>
          </a:xfrm>
          <a:prstGeom prst="rect">
            <a:avLst/>
          </a:prstGeom>
          <a:noFill/>
        </p:spPr>
        <p:txBody>
          <a:bodyPr wrap="square" rtlCol="0">
            <a:spAutoFit/>
          </a:bodyPr>
          <a:lstStyle/>
          <a:p>
            <a:r>
              <a:rPr lang="en-US" dirty="0"/>
              <a:t>you unto ______;</a:t>
            </a:r>
          </a:p>
        </p:txBody>
      </p:sp>
      <p:sp>
        <p:nvSpPr>
          <p:cNvPr id="17" name="TextBox 16">
            <a:extLst>
              <a:ext uri="{FF2B5EF4-FFF2-40B4-BE49-F238E27FC236}">
                <a16:creationId xmlns:a16="http://schemas.microsoft.com/office/drawing/2014/main" id="{EBDA01DD-2745-964E-BE5D-F0417C1636CF}"/>
              </a:ext>
            </a:extLst>
          </p:cNvPr>
          <p:cNvSpPr txBox="1"/>
          <p:nvPr/>
        </p:nvSpPr>
        <p:spPr>
          <a:xfrm>
            <a:off x="2412895" y="3312695"/>
            <a:ext cx="1894668" cy="369332"/>
          </a:xfrm>
          <a:prstGeom prst="rect">
            <a:avLst/>
          </a:prstGeom>
          <a:noFill/>
        </p:spPr>
        <p:txBody>
          <a:bodyPr wrap="square" rtlCol="0">
            <a:spAutoFit/>
          </a:bodyPr>
          <a:lstStyle/>
          <a:p>
            <a:r>
              <a:rPr lang="en-US" dirty="0"/>
              <a:t>that where _ __, </a:t>
            </a:r>
          </a:p>
        </p:txBody>
      </p:sp>
      <p:sp>
        <p:nvSpPr>
          <p:cNvPr id="18" name="TextBox 17">
            <a:extLst>
              <a:ext uri="{FF2B5EF4-FFF2-40B4-BE49-F238E27FC236}">
                <a16:creationId xmlns:a16="http://schemas.microsoft.com/office/drawing/2014/main" id="{CDA48592-2ABE-804D-A7F2-202BA8FC4E71}"/>
              </a:ext>
            </a:extLst>
          </p:cNvPr>
          <p:cNvSpPr txBox="1"/>
          <p:nvPr/>
        </p:nvSpPr>
        <p:spPr>
          <a:xfrm>
            <a:off x="4307563" y="3312695"/>
            <a:ext cx="2496193" cy="369332"/>
          </a:xfrm>
          <a:prstGeom prst="rect">
            <a:avLst/>
          </a:prstGeom>
          <a:noFill/>
        </p:spPr>
        <p:txBody>
          <a:bodyPr wrap="square" rtlCol="0">
            <a:spAutoFit/>
          </a:bodyPr>
          <a:lstStyle/>
          <a:p>
            <a:r>
              <a:rPr lang="en-US" dirty="0"/>
              <a:t>there ___ may be also.”</a:t>
            </a:r>
          </a:p>
        </p:txBody>
      </p:sp>
      <p:sp>
        <p:nvSpPr>
          <p:cNvPr id="21" name="TextBox 20">
            <a:extLst>
              <a:ext uri="{FF2B5EF4-FFF2-40B4-BE49-F238E27FC236}">
                <a16:creationId xmlns:a16="http://schemas.microsoft.com/office/drawing/2014/main" id="{D8FE5A10-6AB5-6646-80BE-FC63746F35D4}"/>
              </a:ext>
            </a:extLst>
          </p:cNvPr>
          <p:cNvSpPr txBox="1"/>
          <p:nvPr/>
        </p:nvSpPr>
        <p:spPr>
          <a:xfrm>
            <a:off x="2621153" y="2384112"/>
            <a:ext cx="1923726" cy="369332"/>
          </a:xfrm>
          <a:prstGeom prst="rect">
            <a:avLst/>
          </a:prstGeom>
          <a:noFill/>
        </p:spPr>
        <p:txBody>
          <a:bodyPr wrap="square" rtlCol="0">
            <a:spAutoFit/>
          </a:bodyPr>
          <a:lstStyle/>
          <a:p>
            <a:r>
              <a:rPr lang="en-US" dirty="0">
                <a:solidFill>
                  <a:schemeClr val="accent4"/>
                </a:solidFill>
              </a:rPr>
              <a:t>prepare a place</a:t>
            </a:r>
          </a:p>
        </p:txBody>
      </p:sp>
      <p:sp>
        <p:nvSpPr>
          <p:cNvPr id="22" name="TextBox 21">
            <a:extLst>
              <a:ext uri="{FF2B5EF4-FFF2-40B4-BE49-F238E27FC236}">
                <a16:creationId xmlns:a16="http://schemas.microsoft.com/office/drawing/2014/main" id="{2027626A-D8A1-3C41-B529-5C34DF7814D1}"/>
              </a:ext>
            </a:extLst>
          </p:cNvPr>
          <p:cNvSpPr txBox="1"/>
          <p:nvPr/>
        </p:nvSpPr>
        <p:spPr>
          <a:xfrm>
            <a:off x="2146518" y="2830937"/>
            <a:ext cx="2525739" cy="369332"/>
          </a:xfrm>
          <a:prstGeom prst="rect">
            <a:avLst/>
          </a:prstGeom>
          <a:noFill/>
        </p:spPr>
        <p:txBody>
          <a:bodyPr wrap="square" rtlCol="0">
            <a:spAutoFit/>
          </a:bodyPr>
          <a:lstStyle/>
          <a:p>
            <a:r>
              <a:rPr lang="en-US" dirty="0">
                <a:solidFill>
                  <a:schemeClr val="accent4"/>
                </a:solidFill>
              </a:rPr>
              <a:t>prepare a place for you</a:t>
            </a:r>
          </a:p>
        </p:txBody>
      </p:sp>
      <p:sp>
        <p:nvSpPr>
          <p:cNvPr id="23" name="TextBox 22">
            <a:extLst>
              <a:ext uri="{FF2B5EF4-FFF2-40B4-BE49-F238E27FC236}">
                <a16:creationId xmlns:a16="http://schemas.microsoft.com/office/drawing/2014/main" id="{07D90B7E-C4C3-114D-A4F3-1849278DF068}"/>
              </a:ext>
            </a:extLst>
          </p:cNvPr>
          <p:cNvSpPr txBox="1"/>
          <p:nvPr/>
        </p:nvSpPr>
        <p:spPr>
          <a:xfrm>
            <a:off x="5207430" y="2830937"/>
            <a:ext cx="1520288" cy="369332"/>
          </a:xfrm>
          <a:prstGeom prst="rect">
            <a:avLst/>
          </a:prstGeom>
          <a:noFill/>
        </p:spPr>
        <p:txBody>
          <a:bodyPr wrap="square" rtlCol="0">
            <a:spAutoFit/>
          </a:bodyPr>
          <a:lstStyle/>
          <a:p>
            <a:r>
              <a:rPr lang="en-US" dirty="0">
                <a:solidFill>
                  <a:schemeClr val="accent4"/>
                </a:solidFill>
              </a:rPr>
              <a:t>come again</a:t>
            </a:r>
          </a:p>
        </p:txBody>
      </p:sp>
      <p:sp>
        <p:nvSpPr>
          <p:cNvPr id="26" name="TextBox 25">
            <a:extLst>
              <a:ext uri="{FF2B5EF4-FFF2-40B4-BE49-F238E27FC236}">
                <a16:creationId xmlns:a16="http://schemas.microsoft.com/office/drawing/2014/main" id="{DB0958E5-56FD-124B-9A9A-38A41C3DA120}"/>
              </a:ext>
            </a:extLst>
          </p:cNvPr>
          <p:cNvSpPr txBox="1"/>
          <p:nvPr/>
        </p:nvSpPr>
        <p:spPr>
          <a:xfrm>
            <a:off x="4864044" y="3297199"/>
            <a:ext cx="570534" cy="369332"/>
          </a:xfrm>
          <a:prstGeom prst="rect">
            <a:avLst/>
          </a:prstGeom>
          <a:noFill/>
        </p:spPr>
        <p:txBody>
          <a:bodyPr wrap="square" rtlCol="0">
            <a:spAutoFit/>
          </a:bodyPr>
          <a:lstStyle/>
          <a:p>
            <a:r>
              <a:rPr lang="en-US" dirty="0">
                <a:solidFill>
                  <a:schemeClr val="accent4"/>
                </a:solidFill>
              </a:rPr>
              <a:t>you</a:t>
            </a:r>
          </a:p>
        </p:txBody>
      </p:sp>
      <p:sp>
        <p:nvSpPr>
          <p:cNvPr id="28" name="TextBox 27">
            <a:extLst>
              <a:ext uri="{FF2B5EF4-FFF2-40B4-BE49-F238E27FC236}">
                <a16:creationId xmlns:a16="http://schemas.microsoft.com/office/drawing/2014/main" id="{677FC2C7-F12E-5041-95AF-726783EC3576}"/>
              </a:ext>
            </a:extLst>
          </p:cNvPr>
          <p:cNvSpPr txBox="1"/>
          <p:nvPr/>
        </p:nvSpPr>
        <p:spPr>
          <a:xfrm>
            <a:off x="1523328" y="3281700"/>
            <a:ext cx="929278" cy="369332"/>
          </a:xfrm>
          <a:prstGeom prst="rect">
            <a:avLst/>
          </a:prstGeom>
          <a:noFill/>
        </p:spPr>
        <p:txBody>
          <a:bodyPr wrap="square" rtlCol="0">
            <a:spAutoFit/>
          </a:bodyPr>
          <a:lstStyle/>
          <a:p>
            <a:r>
              <a:rPr lang="en-US" dirty="0">
                <a:solidFill>
                  <a:schemeClr val="accent4"/>
                </a:solidFill>
              </a:rPr>
              <a:t>myself</a:t>
            </a:r>
          </a:p>
        </p:txBody>
      </p:sp>
      <p:sp>
        <p:nvSpPr>
          <p:cNvPr id="29" name="TextBox 28">
            <a:extLst>
              <a:ext uri="{FF2B5EF4-FFF2-40B4-BE49-F238E27FC236}">
                <a16:creationId xmlns:a16="http://schemas.microsoft.com/office/drawing/2014/main" id="{4CD3C256-EC8F-1F47-8816-9F45EA1A9F89}"/>
              </a:ext>
            </a:extLst>
          </p:cNvPr>
          <p:cNvSpPr txBox="1"/>
          <p:nvPr/>
        </p:nvSpPr>
        <p:spPr>
          <a:xfrm>
            <a:off x="3494866" y="3297199"/>
            <a:ext cx="643177" cy="369332"/>
          </a:xfrm>
          <a:prstGeom prst="rect">
            <a:avLst/>
          </a:prstGeom>
          <a:noFill/>
        </p:spPr>
        <p:txBody>
          <a:bodyPr wrap="square" rtlCol="0">
            <a:spAutoFit/>
          </a:bodyPr>
          <a:lstStyle/>
          <a:p>
            <a:r>
              <a:rPr lang="en-US" dirty="0">
                <a:solidFill>
                  <a:schemeClr val="accent4"/>
                </a:solidFill>
              </a:rPr>
              <a:t>I am</a:t>
            </a:r>
          </a:p>
        </p:txBody>
      </p:sp>
    </p:spTree>
    <p:extLst>
      <p:ext uri="{BB962C8B-B14F-4D97-AF65-F5344CB8AC3E}">
        <p14:creationId xmlns:p14="http://schemas.microsoft.com/office/powerpoint/2010/main" val="4894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2000"/>
                                        <p:tgtEl>
                                          <p:spTgt spid="29"/>
                                        </p:tgtEl>
                                      </p:cBhvr>
                                    </p:animEffect>
                                    <p:anim calcmode="lin" valueType="num">
                                      <p:cBhvr>
                                        <p:cTn id="42" dur="2000" fill="hold"/>
                                        <p:tgtEl>
                                          <p:spTgt spid="29"/>
                                        </p:tgtEl>
                                        <p:attrNameLst>
                                          <p:attrName>ppt_w</p:attrName>
                                        </p:attrNameLst>
                                      </p:cBhvr>
                                      <p:tavLst>
                                        <p:tav tm="0" fmla="#ppt_w*sin(2.5*pi*$)">
                                          <p:val>
                                            <p:fltVal val="0"/>
                                          </p:val>
                                        </p:tav>
                                        <p:tav tm="100000">
                                          <p:val>
                                            <p:fltVal val="1"/>
                                          </p:val>
                                        </p:tav>
                                      </p:tavLst>
                                    </p:anim>
                                    <p:anim calcmode="lin" valueType="num">
                                      <p:cBhvr>
                                        <p:cTn id="43" dur="2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1000" fill="hold"/>
                                        <p:tgtEl>
                                          <p:spTgt spid="26"/>
                                        </p:tgtEl>
                                        <p:attrNameLst>
                                          <p:attrName>ppt_w</p:attrName>
                                        </p:attrNameLst>
                                      </p:cBhvr>
                                      <p:tavLst>
                                        <p:tav tm="0">
                                          <p:val>
                                            <p:strVal val="#ppt_w*0.70"/>
                                          </p:val>
                                        </p:tav>
                                        <p:tav tm="100000">
                                          <p:val>
                                            <p:strVal val="#ppt_w"/>
                                          </p:val>
                                        </p:tav>
                                      </p:tavLst>
                                    </p:anim>
                                    <p:anim calcmode="lin" valueType="num">
                                      <p:cBhvr>
                                        <p:cTn id="49" dur="1000" fill="hold"/>
                                        <p:tgtEl>
                                          <p:spTgt spid="26"/>
                                        </p:tgtEl>
                                        <p:attrNameLst>
                                          <p:attrName>ppt_h</p:attrName>
                                        </p:attrNameLst>
                                      </p:cBhvr>
                                      <p:tavLst>
                                        <p:tav tm="0">
                                          <p:val>
                                            <p:strVal val="#ppt_h"/>
                                          </p:val>
                                        </p:tav>
                                        <p:tav tm="100000">
                                          <p:val>
                                            <p:strVal val="#ppt_h"/>
                                          </p:val>
                                        </p:tav>
                                      </p:tavLst>
                                    </p:anim>
                                    <p:animEffect transition="in" filter="fade">
                                      <p:cBhvr>
                                        <p:cTn id="5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21" grpId="0"/>
      <p:bldP spid="22" grpId="0"/>
      <p:bldP spid="23" grpId="0"/>
      <p:bldP spid="26" grpId="0"/>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7F2BB43-1E8B-40A7-9733-9AEE76BF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2F2499BD-C67D-4CD4-9747-4DCC7EF1F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80D02CAC-A533-4E24-84A6-B3171E16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9" name="Content Placeholder 18" descr="A close up of a coral&#10;&#10;Description automatically generated">
            <a:extLst>
              <a:ext uri="{FF2B5EF4-FFF2-40B4-BE49-F238E27FC236}">
                <a16:creationId xmlns:a16="http://schemas.microsoft.com/office/drawing/2014/main" id="{08E8E448-45C4-C746-BB32-ECD2433CE115}"/>
              </a:ext>
            </a:extLst>
          </p:cNvPr>
          <p:cNvPicPr>
            <a:picLocks noGrp="1" noChangeAspect="1"/>
          </p:cNvPicPr>
          <p:nvPr>
            <p:ph idx="1"/>
          </p:nvPr>
        </p:nvPicPr>
        <p:blipFill rotWithShape="1">
          <a:blip r:embed="rId2">
            <a:duotone>
              <a:schemeClr val="bg2">
                <a:shade val="45000"/>
                <a:satMod val="135000"/>
              </a:schemeClr>
              <a:prstClr val="white"/>
            </a:duotone>
            <a:alphaModFix amt="50000"/>
            <a:extLst>
              <a:ext uri="{837473B0-CC2E-450A-ABE3-18F120FF3D39}">
                <a1611:picAttrSrcUrl xmlns:a1611="http://schemas.microsoft.com/office/drawing/2016/11/main" r:id="rId3"/>
              </a:ext>
            </a:extLst>
          </a:blip>
          <a:srcRect l="444"/>
          <a:stretch/>
        </p:blipFill>
        <p:spPr>
          <a:xfrm>
            <a:off x="-2510" y="10"/>
            <a:ext cx="12192000" cy="6857990"/>
          </a:xfrm>
          <a:prstGeom prst="rect">
            <a:avLst/>
          </a:prstGeom>
        </p:spPr>
      </p:pic>
      <p:sp>
        <p:nvSpPr>
          <p:cNvPr id="20" name="TextBox 19">
            <a:extLst>
              <a:ext uri="{FF2B5EF4-FFF2-40B4-BE49-F238E27FC236}">
                <a16:creationId xmlns:a16="http://schemas.microsoft.com/office/drawing/2014/main" id="{AB56FA3D-6A70-FC4E-9E97-5639897F0E92}"/>
              </a:ext>
            </a:extLst>
          </p:cNvPr>
          <p:cNvSpPr txBox="1"/>
          <p:nvPr/>
        </p:nvSpPr>
        <p:spPr>
          <a:xfrm>
            <a:off x="9855197" y="6657945"/>
            <a:ext cx="233429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choofrestorationtruths.blogspot.com/2015/04/abomination-of-desol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6" name="TextBox 5">
            <a:extLst>
              <a:ext uri="{FF2B5EF4-FFF2-40B4-BE49-F238E27FC236}">
                <a16:creationId xmlns:a16="http://schemas.microsoft.com/office/drawing/2014/main" id="{90209176-5014-4D40-88AE-0AEFD6BF22CB}"/>
              </a:ext>
            </a:extLst>
          </p:cNvPr>
          <p:cNvSpPr txBox="1"/>
          <p:nvPr/>
        </p:nvSpPr>
        <p:spPr>
          <a:xfrm>
            <a:off x="1338384" y="5859514"/>
            <a:ext cx="26468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epitemnein-epitomic.blogspot.com/2011/11/isaiah-2-vision-of-new-jerusalem.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1192" y="702156"/>
            <a:ext cx="11029616" cy="1188720"/>
          </a:xfrm>
        </p:spPr>
        <p:txBody>
          <a:bodyPr vert="horz" lIns="91440" tIns="45720" rIns="91440" bIns="45720" rtlCol="0" anchor="b">
            <a:normAutofit/>
          </a:bodyPr>
          <a:lstStyle/>
          <a:p>
            <a:r>
              <a:rPr lang="en-US" sz="2800" b="0" kern="1200" cap="all" dirty="0">
                <a:solidFill>
                  <a:schemeClr val="tx1">
                    <a:lumMod val="75000"/>
                    <a:lumOff val="25000"/>
                  </a:schemeClr>
                </a:solidFill>
                <a:latin typeface="+mj-lt"/>
                <a:ea typeface="+mj-ea"/>
                <a:cs typeface="+mj-cs"/>
              </a:rPr>
              <a:t>Holy city</a:t>
            </a:r>
          </a:p>
        </p:txBody>
      </p:sp>
      <p:sp>
        <p:nvSpPr>
          <p:cNvPr id="42" name="Rectangle 41">
            <a:extLst>
              <a:ext uri="{FF2B5EF4-FFF2-40B4-BE49-F238E27FC236}">
                <a16:creationId xmlns:a16="http://schemas.microsoft.com/office/drawing/2014/main" id="{7A4CA679-3546-4E14-8FB8-F57168C37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44D16E90-7C64-4C04-A50A-B866A1A9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DBE4DD59-5AA2-46C6-B6A8-9B4C62D1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05EA9C52-0283-4714-A38F-0864C8B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rgbClr val="FFFFFF"/>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ood, table&#10;&#10;Description automatically generated">
            <a:extLst>
              <a:ext uri="{FF2B5EF4-FFF2-40B4-BE49-F238E27FC236}">
                <a16:creationId xmlns:a16="http://schemas.microsoft.com/office/drawing/2014/main" id="{586C37AF-167C-A94E-9C05-82BC79F64A5C}"/>
              </a:ext>
            </a:extLst>
          </p:cNvPr>
          <p:cNvPicPr>
            <a:picLocks noChangeAspect="1"/>
          </p:cNvPicPr>
          <p:nvPr/>
        </p:nvPicPr>
        <p:blipFill rotWithShape="1">
          <a:blip r:embed="rId7">
            <a:extLst>
              <a:ext uri="{837473B0-CC2E-450A-ABE3-18F120FF3D39}">
                <a1611:picAttrSrcUrl xmlns:a1611="http://schemas.microsoft.com/office/drawing/2016/11/main" r:id="rId5"/>
              </a:ext>
            </a:extLst>
          </a:blip>
          <a:srcRect l="13807" r="18029" b="1"/>
          <a:stretch/>
        </p:blipFill>
        <p:spPr>
          <a:xfrm>
            <a:off x="611126" y="2347105"/>
            <a:ext cx="3374136" cy="3712464"/>
          </a:xfrm>
          <a:prstGeom prst="rect">
            <a:avLst/>
          </a:prstGeom>
        </p:spPr>
      </p:pic>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4565562" y="705713"/>
            <a:ext cx="7045246" cy="5520466"/>
          </a:xfrm>
        </p:spPr>
        <p:txBody>
          <a:bodyPr vert="horz" lIns="91440" tIns="45720" rIns="91440" bIns="45720" rtlCol="0" anchor="ctr">
            <a:normAutofit/>
          </a:bodyPr>
          <a:lstStyle/>
          <a:p>
            <a:r>
              <a:rPr lang="en-US" sz="2400" dirty="0">
                <a:solidFill>
                  <a:schemeClr val="tx1">
                    <a:lumMod val="75000"/>
                    <a:lumOff val="25000"/>
                  </a:schemeClr>
                </a:solidFill>
              </a:rPr>
              <a:t>Revelation 21: 10 – 16</a:t>
            </a:r>
          </a:p>
          <a:p>
            <a:r>
              <a:rPr lang="en-US" sz="2400" dirty="0">
                <a:solidFill>
                  <a:schemeClr val="tx1">
                    <a:lumMod val="75000"/>
                    <a:lumOff val="25000"/>
                  </a:schemeClr>
                </a:solidFill>
              </a:rPr>
              <a:t>V11- Shines with Glory of God, brilliance like a jasper, clear as crystal</a:t>
            </a:r>
          </a:p>
          <a:p>
            <a:r>
              <a:rPr lang="en-US" sz="2400" dirty="0">
                <a:solidFill>
                  <a:schemeClr val="tx1">
                    <a:lumMod val="75000"/>
                    <a:lumOff val="25000"/>
                  </a:schemeClr>
                </a:solidFill>
              </a:rPr>
              <a:t>V12 –high wall with 12 gates and with 12 angels at each gate, on the gates is written the 12 tribes of Israel</a:t>
            </a:r>
          </a:p>
          <a:p>
            <a:r>
              <a:rPr lang="en-US" sz="2400" dirty="0">
                <a:solidFill>
                  <a:schemeClr val="tx1">
                    <a:lumMod val="75000"/>
                    <a:lumOff val="25000"/>
                  </a:schemeClr>
                </a:solidFill>
              </a:rPr>
              <a:t>V13 – 3 gates on each side </a:t>
            </a:r>
          </a:p>
          <a:p>
            <a:r>
              <a:rPr lang="en-US" sz="2400" dirty="0">
                <a:solidFill>
                  <a:schemeClr val="tx1">
                    <a:lumMod val="75000"/>
                    <a:lumOff val="25000"/>
                  </a:schemeClr>
                </a:solidFill>
              </a:rPr>
              <a:t>V14 – Names of the apostles written on the foundation of the wall</a:t>
            </a:r>
          </a:p>
          <a:p>
            <a:r>
              <a:rPr lang="en-US" sz="2400" dirty="0">
                <a:solidFill>
                  <a:schemeClr val="tx1">
                    <a:lumMod val="75000"/>
                    <a:lumOff val="25000"/>
                  </a:schemeClr>
                </a:solidFill>
              </a:rPr>
              <a:t>V16 – City laid out like a square</a:t>
            </a:r>
          </a:p>
        </p:txBody>
      </p:sp>
    </p:spTree>
    <p:extLst>
      <p:ext uri="{BB962C8B-B14F-4D97-AF65-F5344CB8AC3E}">
        <p14:creationId xmlns:p14="http://schemas.microsoft.com/office/powerpoint/2010/main" val="3657376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2BB43-1E8B-40A7-9733-9AEE76BF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2F2499BD-C67D-4CD4-9747-4DCC7EF1F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80D02CAC-A533-4E24-84A6-B3171E16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13BF3125-F829-42AD-9499-2E1E685739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985215-C076-D642-B0FE-0F19339C26DA}"/>
              </a:ext>
            </a:extLst>
          </p:cNvPr>
          <p:cNvSpPr>
            <a:spLocks noGrp="1"/>
          </p:cNvSpPr>
          <p:nvPr>
            <p:ph type="title"/>
          </p:nvPr>
        </p:nvSpPr>
        <p:spPr>
          <a:xfrm>
            <a:off x="4398134" y="702156"/>
            <a:ext cx="7212673" cy="665927"/>
          </a:xfrm>
        </p:spPr>
        <p:txBody>
          <a:bodyPr vert="horz" lIns="91440" tIns="45720" rIns="91440" bIns="45720" rtlCol="0" anchor="b">
            <a:normAutofit/>
          </a:bodyPr>
          <a:lstStyle/>
          <a:p>
            <a:r>
              <a:rPr lang="en-US" sz="2800" dirty="0"/>
              <a:t>Holy city</a:t>
            </a:r>
            <a:endParaRPr lang="en-US" sz="2800" b="0" kern="1200" cap="all" dirty="0">
              <a:solidFill>
                <a:schemeClr val="tx1">
                  <a:lumMod val="75000"/>
                  <a:lumOff val="25000"/>
                </a:schemeClr>
              </a:solidFill>
              <a:latin typeface="+mj-lt"/>
              <a:ea typeface="+mj-ea"/>
              <a:cs typeface="+mj-cs"/>
            </a:endParaRPr>
          </a:p>
        </p:txBody>
      </p:sp>
      <p:sp>
        <p:nvSpPr>
          <p:cNvPr id="24" name="Rectangle 23">
            <a:extLst>
              <a:ext uri="{FF2B5EF4-FFF2-40B4-BE49-F238E27FC236}">
                <a16:creationId xmlns:a16="http://schemas.microsoft.com/office/drawing/2014/main" id="{0755048A-E386-4898-B0AD-98A6A29F6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0A21A1F8-0202-47A2-AA30-21B1B3ED6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58016B9E-A476-43D0-AA13-88A0A84D4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9" name="Content Placeholder 8" descr="A close up of a piece of paper&#10;&#10;Description automatically generated">
            <a:extLst>
              <a:ext uri="{FF2B5EF4-FFF2-40B4-BE49-F238E27FC236}">
                <a16:creationId xmlns:a16="http://schemas.microsoft.com/office/drawing/2014/main" id="{D248EBC5-A1FA-A146-8BF3-9EE4F0F54033}"/>
              </a:ext>
            </a:extLst>
          </p:cNvPr>
          <p:cNvPicPr>
            <a:picLocks noGrp="1" noChangeAspect="1"/>
          </p:cNvPicPr>
          <p:nvPr>
            <p:ph sz="half" idx="1"/>
          </p:nvPr>
        </p:nvPicPr>
        <p:blipFill rotWithShape="1">
          <a:blip r:embed="rId2"/>
          <a:srcRect r="14578" b="-2"/>
          <a:stretch/>
        </p:blipFill>
        <p:spPr>
          <a:xfrm>
            <a:off x="446534" y="641102"/>
            <a:ext cx="3795296" cy="2828500"/>
          </a:xfrm>
          <a:prstGeom prst="rect">
            <a:avLst/>
          </a:prstGeom>
        </p:spPr>
      </p:pic>
      <p:pic>
        <p:nvPicPr>
          <p:cNvPr id="10" name="Picture 9" descr="A picture containing food, table&#10;&#10;Description automatically generated">
            <a:extLst>
              <a:ext uri="{FF2B5EF4-FFF2-40B4-BE49-F238E27FC236}">
                <a16:creationId xmlns:a16="http://schemas.microsoft.com/office/drawing/2014/main" id="{9424EE6E-76D8-7C4E-88A4-9B503D188E6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812" b="-4"/>
          <a:stretch/>
        </p:blipFill>
        <p:spPr>
          <a:xfrm>
            <a:off x="446534" y="3562063"/>
            <a:ext cx="3702877" cy="2828501"/>
          </a:xfrm>
          <a:prstGeom prst="rect">
            <a:avLst/>
          </a:prstGeom>
        </p:spPr>
      </p:pic>
      <p:sp>
        <p:nvSpPr>
          <p:cNvPr id="4" name="Content Placeholder 3">
            <a:extLst>
              <a:ext uri="{FF2B5EF4-FFF2-40B4-BE49-F238E27FC236}">
                <a16:creationId xmlns:a16="http://schemas.microsoft.com/office/drawing/2014/main" id="{5E749AAD-DDA2-E44B-9F76-4BAEEE3F07AB}"/>
              </a:ext>
            </a:extLst>
          </p:cNvPr>
          <p:cNvSpPr>
            <a:spLocks noGrp="1"/>
          </p:cNvSpPr>
          <p:nvPr>
            <p:ph sz="half" idx="2"/>
          </p:nvPr>
        </p:nvSpPr>
        <p:spPr>
          <a:xfrm>
            <a:off x="4398133" y="1459523"/>
            <a:ext cx="7212674" cy="4931041"/>
          </a:xfrm>
        </p:spPr>
        <p:txBody>
          <a:bodyPr vert="horz" lIns="91440" tIns="45720" rIns="91440" bIns="45720" rtlCol="0" anchor="ctr">
            <a:normAutofit fontScale="92500"/>
          </a:bodyPr>
          <a:lstStyle/>
          <a:p>
            <a:pPr>
              <a:lnSpc>
                <a:spcPct val="110000"/>
              </a:lnSpc>
            </a:pPr>
            <a:r>
              <a:rPr lang="en-US" sz="2400" dirty="0"/>
              <a:t>Revelation 21: 18 – 23</a:t>
            </a:r>
          </a:p>
          <a:p>
            <a:pPr>
              <a:lnSpc>
                <a:spcPct val="110000"/>
              </a:lnSpc>
            </a:pPr>
            <a:r>
              <a:rPr lang="en-US" sz="2400" dirty="0"/>
              <a:t>V18 – wall was made of Jasper, the city of pure gold</a:t>
            </a:r>
          </a:p>
          <a:p>
            <a:pPr>
              <a:lnSpc>
                <a:spcPct val="110000"/>
              </a:lnSpc>
            </a:pPr>
            <a:r>
              <a:rPr lang="en-US" sz="2400" dirty="0"/>
              <a:t>V19,20 – the foundations (12 layers) each of a different kind of precious stone:</a:t>
            </a:r>
          </a:p>
          <a:p>
            <a:pPr marL="0" indent="0">
              <a:lnSpc>
                <a:spcPct val="110000"/>
              </a:lnSpc>
              <a:buNone/>
            </a:pPr>
            <a:r>
              <a:rPr lang="en-US" sz="2400" dirty="0"/>
              <a:t>	Jasper, sapphire, agate, emerald, onyx, ruby, 	chrysolite, beryl, topaz, turquoise, jacinth, amethyst.</a:t>
            </a:r>
          </a:p>
          <a:p>
            <a:pPr>
              <a:lnSpc>
                <a:spcPct val="110000"/>
              </a:lnSpc>
            </a:pPr>
            <a:r>
              <a:rPr lang="en-US" sz="2400" dirty="0"/>
              <a:t>V21 – 12 Gates are 12 pearls, each gate a single pearl</a:t>
            </a:r>
          </a:p>
          <a:p>
            <a:pPr marL="0" indent="0">
              <a:lnSpc>
                <a:spcPct val="110000"/>
              </a:lnSpc>
              <a:buNone/>
            </a:pPr>
            <a:r>
              <a:rPr lang="en-US" sz="2400" dirty="0"/>
              <a:t>	great street made of transparent glass</a:t>
            </a:r>
          </a:p>
          <a:p>
            <a:endParaRPr lang="en-US" dirty="0"/>
          </a:p>
        </p:txBody>
      </p:sp>
      <p:sp>
        <p:nvSpPr>
          <p:cNvPr id="11" name="TextBox 10">
            <a:extLst>
              <a:ext uri="{FF2B5EF4-FFF2-40B4-BE49-F238E27FC236}">
                <a16:creationId xmlns:a16="http://schemas.microsoft.com/office/drawing/2014/main" id="{50A92A1C-BFF5-F542-8122-81EBE16B7A88}"/>
              </a:ext>
            </a:extLst>
          </p:cNvPr>
          <p:cNvSpPr txBox="1"/>
          <p:nvPr/>
        </p:nvSpPr>
        <p:spPr>
          <a:xfrm>
            <a:off x="1502533" y="6190509"/>
            <a:ext cx="2646878" cy="200055"/>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4" tooltip="http://epitemnein-epitomic.blogspot.com/2011/11/isaiah-2-vision-of-new-jerusalem.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511398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1"/>
            <a:ext cx="3031852" cy="573232"/>
          </a:xfrm>
        </p:spPr>
        <p:txBody>
          <a:bodyPr/>
          <a:lstStyle/>
          <a:p>
            <a:r>
              <a:rPr lang="en-US" dirty="0"/>
              <a:t>Jasper</a:t>
            </a:r>
          </a:p>
        </p:txBody>
      </p:sp>
      <p:pic>
        <p:nvPicPr>
          <p:cNvPr id="9" name="Content Placeholder 8" descr="A picture containing indoor, table, plate, food&#10;&#10;Description automatically generated">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tretch>
            <a:fillRect/>
          </a:stretch>
        </p:blipFill>
        <p:spPr>
          <a:xfrm>
            <a:off x="5249229" y="1179513"/>
            <a:ext cx="5954392" cy="4659312"/>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506683"/>
            <a:ext cx="3031852" cy="4769426"/>
          </a:xfrm>
        </p:spPr>
        <p:txBody>
          <a:bodyPr>
            <a:normAutofit/>
          </a:bodyPr>
          <a:lstStyle/>
          <a:p>
            <a:endPar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 </a:t>
            </a:r>
            <a:endParaRPr lang="en-US"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endParaRPr lang="en-GB" dirty="0"/>
          </a:p>
          <a:p>
            <a:r>
              <a:rPr lang="en-GB" dirty="0"/>
              <a:t>The name means "spotted or speckled stone", </a:t>
            </a:r>
          </a:p>
          <a:p>
            <a:r>
              <a:rPr lang="en-GB" dirty="0"/>
              <a:t>The jasper is, along with Heliotrope (bloodstone), one of the traditional birthstones for March. It is also a stone in the Jewish High Priest's breastplate, described in Exodus 28.</a:t>
            </a:r>
            <a:endParaRPr lang="en-US" dirty="0"/>
          </a:p>
        </p:txBody>
      </p:sp>
      <p:pic>
        <p:nvPicPr>
          <p:cNvPr id="6" name="Picture 5" descr="A picture containing drawing&#10;&#10;Description automatically generated">
            <a:extLst>
              <a:ext uri="{FF2B5EF4-FFF2-40B4-BE49-F238E27FC236}">
                <a16:creationId xmlns:a16="http://schemas.microsoft.com/office/drawing/2014/main" id="{40D9B657-FF3A-4445-A891-7122783A2F6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83783" y="1506683"/>
            <a:ext cx="1010023" cy="1010023"/>
          </a:xfrm>
          <a:prstGeom prst="rect">
            <a:avLst/>
          </a:prstGeom>
        </p:spPr>
      </p:pic>
    </p:spTree>
    <p:extLst>
      <p:ext uri="{BB962C8B-B14F-4D97-AF65-F5344CB8AC3E}">
        <p14:creationId xmlns:p14="http://schemas.microsoft.com/office/powerpoint/2010/main" val="3432302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alpha val="53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0"/>
            <a:ext cx="3031852" cy="427759"/>
          </a:xfrm>
        </p:spPr>
        <p:txBody>
          <a:bodyPr/>
          <a:lstStyle/>
          <a:p>
            <a:r>
              <a:rPr lang="en-US" dirty="0"/>
              <a:t>Sapphire</a:t>
            </a:r>
          </a:p>
        </p:txBody>
      </p:sp>
      <p:pic>
        <p:nvPicPr>
          <p:cNvPr id="9" name="Content Placeholder 8">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rcRect/>
          <a:stretch/>
        </p:blipFill>
        <p:spPr>
          <a:xfrm>
            <a:off x="5874722" y="1179513"/>
            <a:ext cx="4703406" cy="4659312"/>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361209"/>
            <a:ext cx="3031852" cy="4759036"/>
          </a:xfrm>
        </p:spPr>
        <p:txBody>
          <a:bodyPr>
            <a:normAutofit/>
          </a:bodyPr>
          <a:lstStyle/>
          <a:p>
            <a:endParaRPr lang="en-GB" dirty="0"/>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 </a:t>
            </a:r>
            <a:endParaRPr lang="en-GB" dirty="0"/>
          </a:p>
          <a:p>
            <a:r>
              <a:rPr lang="en-GB" dirty="0"/>
              <a:t>The word sapphire comes from the Latin </a:t>
            </a:r>
            <a:r>
              <a:rPr lang="en-GB" b="1" dirty="0" err="1"/>
              <a:t>sapphiru</a:t>
            </a:r>
            <a:r>
              <a:rPr lang="en-GB" dirty="0"/>
              <a:t> which means blue.</a:t>
            </a:r>
          </a:p>
          <a:p>
            <a:r>
              <a:rPr lang="en-GB" dirty="0"/>
              <a:t>Sapphires come in a rainbow of colours from the vibrant blue of the midday sky, to the navy blue of the night sky, yellow reflections of the sun, and the pink of dawn and dusk.</a:t>
            </a:r>
          </a:p>
          <a:p>
            <a:r>
              <a:rPr lang="en-GB" dirty="0"/>
              <a:t>They are among the strongest natural gemstones in existence, second only to diamonds.</a:t>
            </a:r>
            <a:endParaRPr lang="en-US" dirty="0"/>
          </a:p>
        </p:txBody>
      </p:sp>
      <p:pic>
        <p:nvPicPr>
          <p:cNvPr id="6" name="Picture 5" descr="A picture containing drawing&#10;&#10;Description automatically generated">
            <a:extLst>
              <a:ext uri="{FF2B5EF4-FFF2-40B4-BE49-F238E27FC236}">
                <a16:creationId xmlns:a16="http://schemas.microsoft.com/office/drawing/2014/main" id="{2D488F49-4501-494E-BBB8-A4C4F553E9A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83783" y="1179513"/>
            <a:ext cx="969688" cy="969688"/>
          </a:xfrm>
          <a:prstGeom prst="rect">
            <a:avLst/>
          </a:prstGeom>
        </p:spPr>
      </p:pic>
    </p:spTree>
    <p:extLst>
      <p:ext uri="{BB962C8B-B14F-4D97-AF65-F5344CB8AC3E}">
        <p14:creationId xmlns:p14="http://schemas.microsoft.com/office/powerpoint/2010/main" val="850011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0"/>
            <a:ext cx="3031852" cy="490105"/>
          </a:xfrm>
        </p:spPr>
        <p:txBody>
          <a:bodyPr/>
          <a:lstStyle/>
          <a:p>
            <a:r>
              <a:rPr lang="en-US" dirty="0"/>
              <a:t>Agate</a:t>
            </a:r>
          </a:p>
        </p:txBody>
      </p:sp>
      <p:pic>
        <p:nvPicPr>
          <p:cNvPr id="9" name="Content Placeholder 8">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rcRect/>
          <a:stretch/>
        </p:blipFill>
        <p:spPr>
          <a:xfrm>
            <a:off x="5896769" y="1179513"/>
            <a:ext cx="4659312" cy="4659312"/>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423555"/>
            <a:ext cx="3031852" cy="4659312"/>
          </a:xfrm>
        </p:spPr>
        <p:txBody>
          <a:bodyPr>
            <a:normAutofit/>
          </a:bodyPr>
          <a:lstStyle/>
          <a:p>
            <a:endPar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 </a:t>
            </a:r>
            <a:endParaRPr lang="en-GB" dirty="0"/>
          </a:p>
          <a:p>
            <a:r>
              <a:rPr lang="en-GB" dirty="0"/>
              <a:t>Agate is one of the most common materials used in the art of hardstone carving and has been recovered at a number of ancient sites, indicating its widespread use in the ancient world.</a:t>
            </a:r>
            <a:endParaRPr lang="en-US" dirty="0"/>
          </a:p>
        </p:txBody>
      </p:sp>
      <p:pic>
        <p:nvPicPr>
          <p:cNvPr id="6" name="Picture 5" descr="A picture containing drawing&#10;&#10;Description automatically generated">
            <a:extLst>
              <a:ext uri="{FF2B5EF4-FFF2-40B4-BE49-F238E27FC236}">
                <a16:creationId xmlns:a16="http://schemas.microsoft.com/office/drawing/2014/main" id="{EC475A28-DF74-2D43-B590-0042F5B529A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14495" y="1178502"/>
            <a:ext cx="969688" cy="969688"/>
          </a:xfrm>
          <a:prstGeom prst="rect">
            <a:avLst/>
          </a:prstGeom>
        </p:spPr>
      </p:pic>
    </p:spTree>
    <p:extLst>
      <p:ext uri="{BB962C8B-B14F-4D97-AF65-F5344CB8AC3E}">
        <p14:creationId xmlns:p14="http://schemas.microsoft.com/office/powerpoint/2010/main" val="4153641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1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0"/>
            <a:ext cx="3031852" cy="490105"/>
          </a:xfrm>
        </p:spPr>
        <p:txBody>
          <a:bodyPr/>
          <a:lstStyle/>
          <a:p>
            <a:r>
              <a:rPr lang="en-US" dirty="0"/>
              <a:t>Emerald</a:t>
            </a:r>
          </a:p>
        </p:txBody>
      </p:sp>
      <p:pic>
        <p:nvPicPr>
          <p:cNvPr id="9" name="Content Placeholder 8">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rcRect/>
          <a:stretch/>
        </p:blipFill>
        <p:spPr>
          <a:xfrm>
            <a:off x="5896769" y="1179513"/>
            <a:ext cx="4659312" cy="4659312"/>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423555"/>
            <a:ext cx="3031852" cy="4659312"/>
          </a:xfrm>
        </p:spPr>
        <p:txBody>
          <a:bodyPr>
            <a:normAutofit lnSpcReduction="10000"/>
          </a:bodyPr>
          <a:lstStyle/>
          <a:p>
            <a:endParaRPr lang="en-GB" dirty="0"/>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 </a:t>
            </a:r>
            <a:endParaRPr lang="en-GB" dirty="0"/>
          </a:p>
          <a:p>
            <a:r>
              <a:rPr lang="en-GB" dirty="0"/>
              <a:t>Emerald has been a source of fascination and reverence in many cultures for over six thousand years, sold in the markets of Babylon as early as 4,000 B.C. </a:t>
            </a:r>
          </a:p>
          <a:p>
            <a:r>
              <a:rPr lang="en-GB" dirty="0"/>
              <a:t>It was a favourite jewel of Queen Cleopatra. The Emerald mines in Upper Egypt, rediscovered a hundred years ago, are some of the oldest in the world and were called Cleopatra’s mines for her love of the stone.</a:t>
            </a:r>
            <a:endParaRPr lang="en-US" dirty="0"/>
          </a:p>
        </p:txBody>
      </p:sp>
      <p:pic>
        <p:nvPicPr>
          <p:cNvPr id="3" name="Picture 2" descr="A person wearing a neck tie&#10;&#10;Description automatically generated">
            <a:extLst>
              <a:ext uri="{FF2B5EF4-FFF2-40B4-BE49-F238E27FC236}">
                <a16:creationId xmlns:a16="http://schemas.microsoft.com/office/drawing/2014/main" id="{A3446BA7-1ADA-2A42-86CC-FCE57F94F1D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68019" y="674255"/>
            <a:ext cx="2857500" cy="1498600"/>
          </a:xfrm>
          <a:prstGeom prst="rect">
            <a:avLst/>
          </a:prstGeom>
        </p:spPr>
      </p:pic>
      <p:pic>
        <p:nvPicPr>
          <p:cNvPr id="8" name="Picture 7" descr="A close up of a desert&#10;&#10;Description automatically generated">
            <a:extLst>
              <a:ext uri="{FF2B5EF4-FFF2-40B4-BE49-F238E27FC236}">
                <a16:creationId xmlns:a16="http://schemas.microsoft.com/office/drawing/2014/main" id="{087682E1-4214-1143-9EC2-2D894A8EC32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112763" y="4846853"/>
            <a:ext cx="2501153" cy="1663267"/>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163CFD7-39EB-1A44-83F9-3611D9AED15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440496" y="1178502"/>
            <a:ext cx="969688" cy="969688"/>
          </a:xfrm>
          <a:prstGeom prst="rect">
            <a:avLst/>
          </a:prstGeom>
        </p:spPr>
      </p:pic>
    </p:spTree>
    <p:extLst>
      <p:ext uri="{BB962C8B-B14F-4D97-AF65-F5344CB8AC3E}">
        <p14:creationId xmlns:p14="http://schemas.microsoft.com/office/powerpoint/2010/main" val="3310513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0"/>
            <a:ext cx="3031852" cy="469323"/>
          </a:xfrm>
        </p:spPr>
        <p:txBody>
          <a:bodyPr/>
          <a:lstStyle/>
          <a:p>
            <a:r>
              <a:rPr lang="en-US" dirty="0"/>
              <a:t>Onyx</a:t>
            </a:r>
          </a:p>
        </p:txBody>
      </p:sp>
      <p:pic>
        <p:nvPicPr>
          <p:cNvPr id="9" name="Content Placeholder 8">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rcRect/>
          <a:stretch/>
        </p:blipFill>
        <p:spPr>
          <a:xfrm>
            <a:off x="5249229" y="1276272"/>
            <a:ext cx="5954392" cy="4465794"/>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402773"/>
            <a:ext cx="3031852" cy="4831772"/>
          </a:xfrm>
        </p:spPr>
        <p:txBody>
          <a:bodyPr/>
          <a:lstStyle/>
          <a:p>
            <a:endPar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endPar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 </a:t>
            </a:r>
            <a:endParaRPr lang="en-GB" dirty="0"/>
          </a:p>
          <a:p>
            <a:r>
              <a:rPr lang="en-GB" dirty="0"/>
              <a:t>Onyx was used in Egypt to make bowls and other pottery items. </a:t>
            </a:r>
          </a:p>
          <a:p>
            <a:r>
              <a:rPr lang="en-GB" dirty="0"/>
              <a:t>Onyx is mentioned in the Bible many times. Sardonyx (onyx in which white layers alternate with </a:t>
            </a:r>
            <a:r>
              <a:rPr lang="en-GB" dirty="0" err="1"/>
              <a:t>sard</a:t>
            </a:r>
            <a:r>
              <a:rPr lang="en-GB" dirty="0"/>
              <a:t>) is mentioned in the Bible as well.</a:t>
            </a:r>
            <a:endParaRPr lang="en-US" dirty="0"/>
          </a:p>
        </p:txBody>
      </p:sp>
      <p:pic>
        <p:nvPicPr>
          <p:cNvPr id="6" name="Picture 5" descr="A picture containing drawing&#10;&#10;Description automatically generated">
            <a:extLst>
              <a:ext uri="{FF2B5EF4-FFF2-40B4-BE49-F238E27FC236}">
                <a16:creationId xmlns:a16="http://schemas.microsoft.com/office/drawing/2014/main" id="{2DC8A75F-5184-2A44-9B47-66852A3E142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63483" y="1541929"/>
            <a:ext cx="969688" cy="969688"/>
          </a:xfrm>
          <a:prstGeom prst="rect">
            <a:avLst/>
          </a:prstGeom>
        </p:spPr>
      </p:pic>
    </p:spTree>
    <p:extLst>
      <p:ext uri="{BB962C8B-B14F-4D97-AF65-F5344CB8AC3E}">
        <p14:creationId xmlns:p14="http://schemas.microsoft.com/office/powerpoint/2010/main" val="223248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48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0"/>
            <a:ext cx="3031852" cy="448541"/>
          </a:xfrm>
        </p:spPr>
        <p:txBody>
          <a:bodyPr/>
          <a:lstStyle/>
          <a:p>
            <a:r>
              <a:rPr lang="en-US" dirty="0"/>
              <a:t>Ruby</a:t>
            </a:r>
          </a:p>
        </p:txBody>
      </p:sp>
      <p:pic>
        <p:nvPicPr>
          <p:cNvPr id="9" name="Content Placeholder 8">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rcRect/>
          <a:stretch/>
        </p:blipFill>
        <p:spPr>
          <a:xfrm>
            <a:off x="5694190" y="1179513"/>
            <a:ext cx="5064469" cy="4659312"/>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381991"/>
            <a:ext cx="3031852" cy="4659312"/>
          </a:xfrm>
        </p:spPr>
        <p:txBody>
          <a:bodyPr>
            <a:normAutofit fontScale="92500" lnSpcReduction="10000"/>
          </a:bodyPr>
          <a:lstStyle/>
          <a:p>
            <a:endParaRPr lang="en-GB" dirty="0"/>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 </a:t>
            </a:r>
            <a:endParaRPr lang="en-GB" dirty="0"/>
          </a:p>
          <a:p>
            <a:r>
              <a:rPr lang="en-GB" dirty="0"/>
              <a:t>The world's most expensive ruby is the Sunrise Ruby. is named after a poem of the same name, written by the 13th-century Sufi poet Rumi. The Sunrise Ruby was part of the annual Magnificent and Noble Jewels sale by Sotheby's Geneva and it sold for $15 million dollars!</a:t>
            </a:r>
            <a:br>
              <a:rPr lang="en-GB" dirty="0"/>
            </a:br>
            <a:br>
              <a:rPr lang="en-GB" dirty="0"/>
            </a:br>
            <a:r>
              <a:rPr lang="en-GB" dirty="0"/>
              <a:t>An early recorded transport and trading of rubies around 200 B.C. Rubies were carried along an ancient trackway moving westward from China.</a:t>
            </a:r>
            <a:endParaRPr lang="en-US" dirty="0"/>
          </a:p>
        </p:txBody>
      </p:sp>
      <p:pic>
        <p:nvPicPr>
          <p:cNvPr id="6" name="Picture 5" descr="A picture containing drawing&#10;&#10;Description automatically generated">
            <a:extLst>
              <a:ext uri="{FF2B5EF4-FFF2-40B4-BE49-F238E27FC236}">
                <a16:creationId xmlns:a16="http://schemas.microsoft.com/office/drawing/2014/main" id="{68810167-ED3F-7A40-BCA5-0C9CC10858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04142" y="1157720"/>
            <a:ext cx="969688" cy="969688"/>
          </a:xfrm>
          <a:prstGeom prst="rect">
            <a:avLst/>
          </a:prstGeom>
        </p:spPr>
      </p:pic>
    </p:spTree>
    <p:extLst>
      <p:ext uri="{BB962C8B-B14F-4D97-AF65-F5344CB8AC3E}">
        <p14:creationId xmlns:p14="http://schemas.microsoft.com/office/powerpoint/2010/main" val="4086572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56">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58">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60">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64">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66">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68">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601255" y="702155"/>
            <a:ext cx="3409783" cy="1300365"/>
          </a:xfrm>
        </p:spPr>
        <p:txBody>
          <a:bodyPr vert="horz" lIns="91440" tIns="45720" rIns="91440" bIns="45720" rtlCol="0" anchor="b">
            <a:normAutofit/>
          </a:bodyPr>
          <a:lstStyle/>
          <a:p>
            <a:r>
              <a:rPr lang="en-US" sz="2800"/>
              <a:t>Pearly Gate </a:t>
            </a:r>
            <a:br>
              <a:rPr lang="en-US" sz="2800"/>
            </a:br>
            <a:r>
              <a:rPr lang="en-US" sz="2800"/>
              <a:t>e-award</a:t>
            </a:r>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601255" y="2177142"/>
            <a:ext cx="3409782" cy="3823607"/>
          </a:xfrm>
        </p:spPr>
        <p:txBody>
          <a:bodyPr vert="horz" lIns="91440" tIns="45720" rIns="91440" bIns="45720" rtlCol="0" anchor="ctr">
            <a:normAutofit/>
          </a:bodyPr>
          <a:lstStyle/>
          <a:p>
            <a:pPr>
              <a:buFont typeface="Wingdings 2" panose="05020102010507070707" pitchFamily="18" charset="2"/>
              <a:buChar char=""/>
            </a:pPr>
            <a:r>
              <a:rPr lang="en-US" sz="2000" dirty="0"/>
              <a:t>What will the Holy City be like?</a:t>
            </a:r>
          </a:p>
          <a:p>
            <a:pPr>
              <a:buFont typeface="Wingdings 2" panose="05020102010507070707" pitchFamily="18" charset="2"/>
              <a:buChar char=""/>
            </a:pPr>
            <a:r>
              <a:rPr lang="en-US" sz="2000" dirty="0"/>
              <a:t>Memorize John 14:2;3</a:t>
            </a:r>
          </a:p>
          <a:p>
            <a:pPr>
              <a:buFont typeface="Wingdings 2" panose="05020102010507070707" pitchFamily="18" charset="2"/>
              <a:buChar char=""/>
            </a:pPr>
            <a:r>
              <a:rPr lang="en-US" sz="2000" dirty="0"/>
              <a:t>Act out a parable from the Bible about Jesus’s Second Coming</a:t>
            </a:r>
          </a:p>
          <a:p>
            <a:pPr>
              <a:buFont typeface="Wingdings 2" panose="05020102010507070707" pitchFamily="18" charset="2"/>
              <a:buChar char=""/>
            </a:pPr>
            <a:r>
              <a:rPr lang="en-US" sz="2000" dirty="0"/>
              <a:t>Create a Poster or model of how you imagine what the Pearly Gate will look like</a:t>
            </a:r>
            <a:r>
              <a:rPr lang="en-US" dirty="0"/>
              <a:t>.</a:t>
            </a:r>
          </a:p>
        </p:txBody>
      </p:sp>
      <p:pic>
        <p:nvPicPr>
          <p:cNvPr id="19" name="Content Placeholder 18">
            <a:extLst>
              <a:ext uri="{FF2B5EF4-FFF2-40B4-BE49-F238E27FC236}">
                <a16:creationId xmlns:a16="http://schemas.microsoft.com/office/drawing/2014/main" id="{08E8E448-45C4-C746-BB32-ECD2433CE115}"/>
              </a:ext>
            </a:extLst>
          </p:cNvPr>
          <p:cNvPicPr>
            <a:picLocks noGrp="1" noChangeAspect="1"/>
          </p:cNvPicPr>
          <p:nvPr>
            <p:ph idx="1"/>
          </p:nvPr>
        </p:nvPicPr>
        <p:blipFill>
          <a:blip r:embed="rId2">
            <a:alphaModFix/>
            <a:extLst>
              <a:ext uri="{837473B0-CC2E-450A-ABE3-18F120FF3D39}">
                <a1611:picAttrSrcUrl xmlns:a1611="http://schemas.microsoft.com/office/drawing/2016/11/main" r:id="rId3"/>
              </a:ext>
            </a:extLst>
          </a:blip>
          <a:srcRect/>
          <a:stretch/>
        </p:blipFill>
        <p:spPr>
          <a:xfrm>
            <a:off x="4578687" y="1224085"/>
            <a:ext cx="6926919" cy="4566635"/>
          </a:xfrm>
          <a:prstGeom prst="rect">
            <a:avLst/>
          </a:prstGeom>
        </p:spPr>
      </p:pic>
      <p:sp>
        <p:nvSpPr>
          <p:cNvPr id="20" name="TextBox 19">
            <a:extLst>
              <a:ext uri="{FF2B5EF4-FFF2-40B4-BE49-F238E27FC236}">
                <a16:creationId xmlns:a16="http://schemas.microsoft.com/office/drawing/2014/main" id="{AB56FA3D-6A70-FC4E-9E97-5639897F0E92}"/>
              </a:ext>
            </a:extLst>
          </p:cNvPr>
          <p:cNvSpPr txBox="1"/>
          <p:nvPr/>
        </p:nvSpPr>
        <p:spPr>
          <a:xfrm>
            <a:off x="5093574" y="5341644"/>
            <a:ext cx="3352200" cy="230832"/>
          </a:xfrm>
          <a:prstGeom prst="rect">
            <a:avLst/>
          </a:prstGeom>
          <a:solidFill>
            <a:srgbClr val="000000"/>
          </a:solidFill>
        </p:spPr>
        <p:txBody>
          <a:bodyPr wrap="none" rtlCol="0">
            <a:spAutoFit/>
          </a:bodyPr>
          <a:lstStyle/>
          <a:p>
            <a:r>
              <a:rPr lang="en-US" sz="900">
                <a:hlinkClick r:id="rId3" tooltip="http://www.otherfood-devos.com/2015/12/unveiling-of-bride-city.html"/>
              </a:rPr>
              <a:t>This Photo</a:t>
            </a:r>
            <a:r>
              <a:rPr lang="en-US" sz="900"/>
              <a:t> by Unknown Author is licensed under </a:t>
            </a:r>
            <a:r>
              <a:rPr lang="en-US" sz="900">
                <a:hlinkClick r:id="rId4" tooltip="https://creativecommons.org/licenses/by-nc-nd/3.0/"/>
              </a:rPr>
              <a:t>CC BY-NC-ND</a:t>
            </a:r>
            <a:endParaRPr lang="en-US" sz="900"/>
          </a:p>
        </p:txBody>
      </p:sp>
      <p:sp>
        <p:nvSpPr>
          <p:cNvPr id="3" name="Rectangle 2">
            <a:extLst>
              <a:ext uri="{FF2B5EF4-FFF2-40B4-BE49-F238E27FC236}">
                <a16:creationId xmlns:a16="http://schemas.microsoft.com/office/drawing/2014/main" id="{F0A23F2B-8EB3-194D-ADA8-4E41B14435D5}"/>
              </a:ext>
            </a:extLst>
          </p:cNvPr>
          <p:cNvSpPr/>
          <p:nvPr/>
        </p:nvSpPr>
        <p:spPr>
          <a:xfrm rot="1280096">
            <a:off x="7717067" y="951443"/>
            <a:ext cx="3733714" cy="923330"/>
          </a:xfrm>
          <a:prstGeom prst="rect">
            <a:avLst/>
          </a:prstGeom>
          <a:noFill/>
        </p:spPr>
        <p:txBody>
          <a:bodyPr wrap="none" lIns="91440" tIns="45720" rIns="91440" bIns="45720">
            <a:spAutoFit/>
          </a:bodyPr>
          <a:lstStyle/>
          <a:p>
            <a:pPr algn="ctr"/>
            <a:r>
              <a:rPr lang="en-GB" sz="5400" b="1" dirty="0">
                <a:ln w="22225">
                  <a:solidFill>
                    <a:schemeClr val="accent2"/>
                  </a:solidFill>
                  <a:prstDash val="solid"/>
                </a:ln>
                <a:solidFill>
                  <a:schemeClr val="accent2">
                    <a:lumMod val="40000"/>
                    <a:lumOff val="60000"/>
                  </a:schemeClr>
                </a:solidFill>
                <a:effectLst>
                  <a:glow rad="127000">
                    <a:srgbClr val="7030A0"/>
                  </a:glow>
                </a:effectLst>
              </a:rPr>
              <a:t>John 14:2;3</a:t>
            </a:r>
            <a:endParaRPr lang="en-GB" sz="5400" b="1" cap="none" spc="0" dirty="0">
              <a:ln w="22225">
                <a:solidFill>
                  <a:schemeClr val="accent2"/>
                </a:solidFill>
                <a:prstDash val="solid"/>
              </a:ln>
              <a:solidFill>
                <a:schemeClr val="accent2">
                  <a:lumMod val="40000"/>
                  <a:lumOff val="60000"/>
                </a:schemeClr>
              </a:solidFill>
              <a:effectLst>
                <a:glow rad="127000">
                  <a:srgbClr val="7030A0"/>
                </a:glow>
              </a:effectLst>
            </a:endParaRPr>
          </a:p>
        </p:txBody>
      </p:sp>
    </p:spTree>
    <p:extLst>
      <p:ext uri="{BB962C8B-B14F-4D97-AF65-F5344CB8AC3E}">
        <p14:creationId xmlns:p14="http://schemas.microsoft.com/office/powerpoint/2010/main" val="319785822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0"/>
            <a:ext cx="3031852" cy="391429"/>
          </a:xfrm>
        </p:spPr>
        <p:txBody>
          <a:bodyPr>
            <a:normAutofit fontScale="90000"/>
          </a:bodyPr>
          <a:lstStyle/>
          <a:p>
            <a:r>
              <a:rPr lang="en-US" dirty="0"/>
              <a:t>Chrysolite</a:t>
            </a:r>
          </a:p>
        </p:txBody>
      </p:sp>
      <p:pic>
        <p:nvPicPr>
          <p:cNvPr id="9" name="Content Placeholder 8">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rcRect/>
          <a:stretch/>
        </p:blipFill>
        <p:spPr>
          <a:xfrm>
            <a:off x="5249229" y="1324879"/>
            <a:ext cx="5954392" cy="4368579"/>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469467"/>
            <a:ext cx="3031852" cy="4455083"/>
          </a:xfrm>
        </p:spPr>
        <p:txBody>
          <a:bodyPr/>
          <a:lstStyle/>
          <a:p>
            <a:endParaRPr lang="en-GB" dirty="0"/>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 </a:t>
            </a:r>
            <a:endParaRPr lang="en-GB" dirty="0"/>
          </a:p>
          <a:p>
            <a:r>
              <a:rPr lang="en-GB" dirty="0"/>
              <a:t>In ancient Egypt, it was called the "wise stone" because it shielded and encouraged the mind during negotiations. Those who wore it generally came up with clever compromises and resolutions and it is said that Cleopatra wore chrysocolla jewellery everywhere she went.</a:t>
            </a:r>
            <a:endParaRPr lang="en-US" dirty="0"/>
          </a:p>
        </p:txBody>
      </p:sp>
      <p:pic>
        <p:nvPicPr>
          <p:cNvPr id="6" name="Picture 5" descr="A picture containing drawing&#10;&#10;Description automatically generated">
            <a:extLst>
              <a:ext uri="{FF2B5EF4-FFF2-40B4-BE49-F238E27FC236}">
                <a16:creationId xmlns:a16="http://schemas.microsoft.com/office/drawing/2014/main" id="{95721537-B534-9145-9B38-8599BC45A72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83783" y="1324879"/>
            <a:ext cx="969688" cy="969688"/>
          </a:xfrm>
          <a:prstGeom prst="rect">
            <a:avLst/>
          </a:prstGeom>
        </p:spPr>
      </p:pic>
    </p:spTree>
    <p:extLst>
      <p:ext uri="{BB962C8B-B14F-4D97-AF65-F5344CB8AC3E}">
        <p14:creationId xmlns:p14="http://schemas.microsoft.com/office/powerpoint/2010/main" val="2684551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44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0"/>
            <a:ext cx="3031852" cy="427759"/>
          </a:xfrm>
        </p:spPr>
        <p:txBody>
          <a:bodyPr/>
          <a:lstStyle/>
          <a:p>
            <a:r>
              <a:rPr lang="en-US" dirty="0"/>
              <a:t>Beryl</a:t>
            </a:r>
          </a:p>
        </p:txBody>
      </p:sp>
      <p:pic>
        <p:nvPicPr>
          <p:cNvPr id="9" name="Content Placeholder 8">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rcRect/>
          <a:stretch/>
        </p:blipFill>
        <p:spPr>
          <a:xfrm>
            <a:off x="5896769" y="1179513"/>
            <a:ext cx="4659312" cy="4659312"/>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361209"/>
            <a:ext cx="3031852" cy="4659312"/>
          </a:xfrm>
        </p:spPr>
        <p:txBody>
          <a:bodyPr>
            <a:normAutofit lnSpcReduction="10000"/>
          </a:bodyPr>
          <a:lstStyle/>
          <a:p>
            <a:endParaRPr lang="en-GB" dirty="0"/>
          </a:p>
          <a:p>
            <a:endParaRPr lang="en-GB" dirty="0"/>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 </a:t>
            </a:r>
            <a:endParaRPr lang="en-GB" dirty="0"/>
          </a:p>
          <a:p>
            <a:r>
              <a:rPr lang="en-GB" dirty="0"/>
              <a:t>By weight alone, red </a:t>
            </a:r>
            <a:r>
              <a:rPr lang="en-GB" dirty="0" err="1"/>
              <a:t>beryls</a:t>
            </a:r>
            <a:r>
              <a:rPr lang="en-GB" dirty="0"/>
              <a:t> are priced 1000 times more than gold! Top grade crystals sell for above $75,000. Even the average quality gemstones fetch a prize of $10,000 per carat.</a:t>
            </a:r>
          </a:p>
          <a:p>
            <a:r>
              <a:rPr lang="en-GB" dirty="0"/>
              <a:t>The red beryl is so rare on account of its formation. It can’t be recreated in lab conditions either, resulting in limited availability in the market.</a:t>
            </a:r>
            <a:endParaRPr lang="en-US" dirty="0"/>
          </a:p>
        </p:txBody>
      </p:sp>
      <p:pic>
        <p:nvPicPr>
          <p:cNvPr id="6" name="Picture 5" descr="A picture containing drawing&#10;&#10;Description automatically generated">
            <a:extLst>
              <a:ext uri="{FF2B5EF4-FFF2-40B4-BE49-F238E27FC236}">
                <a16:creationId xmlns:a16="http://schemas.microsoft.com/office/drawing/2014/main" id="{A9FEB80A-49AF-7841-9E96-DC63F88BF34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63483" y="1541929"/>
            <a:ext cx="969688" cy="969688"/>
          </a:xfrm>
          <a:prstGeom prst="rect">
            <a:avLst/>
          </a:prstGeom>
        </p:spPr>
      </p:pic>
    </p:spTree>
    <p:extLst>
      <p:ext uri="{BB962C8B-B14F-4D97-AF65-F5344CB8AC3E}">
        <p14:creationId xmlns:p14="http://schemas.microsoft.com/office/powerpoint/2010/main" val="3401066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0"/>
            <a:ext cx="3031852" cy="427759"/>
          </a:xfrm>
        </p:spPr>
        <p:txBody>
          <a:bodyPr/>
          <a:lstStyle/>
          <a:p>
            <a:r>
              <a:rPr lang="en-US" dirty="0"/>
              <a:t>Topaz</a:t>
            </a:r>
          </a:p>
        </p:txBody>
      </p:sp>
      <p:pic>
        <p:nvPicPr>
          <p:cNvPr id="9" name="Content Placeholder 8">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rcRect/>
          <a:stretch/>
        </p:blipFill>
        <p:spPr>
          <a:xfrm>
            <a:off x="5896769" y="1179513"/>
            <a:ext cx="4659312" cy="4659312"/>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361209"/>
            <a:ext cx="3031852" cy="4659312"/>
          </a:xfrm>
        </p:spPr>
        <p:txBody>
          <a:bodyPr/>
          <a:lstStyle/>
          <a:p>
            <a:endParaRPr lang="en-GB" dirty="0"/>
          </a:p>
          <a:p>
            <a:r>
              <a:rPr lang="en-GB" sz="2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 </a:t>
            </a:r>
            <a:endParaRPr lang="en-US" sz="2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endParaRPr lang="en-GB" dirty="0"/>
          </a:p>
          <a:p>
            <a:r>
              <a:rPr lang="en-GB" dirty="0"/>
              <a:t>In ancient times, many people wore this gem to treat low immunity, obesity, anxiety, muscle cramps, joint pains and diabetes. The stone was not only said to heal physical and mental issues, but also to prevent death.</a:t>
            </a:r>
            <a:endParaRPr lang="en-US" dirty="0"/>
          </a:p>
        </p:txBody>
      </p:sp>
      <p:pic>
        <p:nvPicPr>
          <p:cNvPr id="4" name="Picture 3" descr="A picture containing drawing&#10;&#10;Description automatically generated">
            <a:extLst>
              <a:ext uri="{FF2B5EF4-FFF2-40B4-BE49-F238E27FC236}">
                <a16:creationId xmlns:a16="http://schemas.microsoft.com/office/drawing/2014/main" id="{A71F6A39-59DB-B446-BC29-6BF1010A3EB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63483" y="1084735"/>
            <a:ext cx="1426882" cy="1426882"/>
          </a:xfrm>
          <a:prstGeom prst="rect">
            <a:avLst/>
          </a:prstGeom>
        </p:spPr>
      </p:pic>
    </p:spTree>
    <p:extLst>
      <p:ext uri="{BB962C8B-B14F-4D97-AF65-F5344CB8AC3E}">
        <p14:creationId xmlns:p14="http://schemas.microsoft.com/office/powerpoint/2010/main" val="2503249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F0">
            <a:alpha val="42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1"/>
            <a:ext cx="3031852" cy="458932"/>
          </a:xfrm>
        </p:spPr>
        <p:txBody>
          <a:bodyPr/>
          <a:lstStyle/>
          <a:p>
            <a:r>
              <a:rPr lang="en-US" dirty="0"/>
              <a:t>Turquoise</a:t>
            </a:r>
          </a:p>
        </p:txBody>
      </p:sp>
      <p:pic>
        <p:nvPicPr>
          <p:cNvPr id="9" name="Content Placeholder 8">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rcRect/>
          <a:stretch/>
        </p:blipFill>
        <p:spPr>
          <a:xfrm>
            <a:off x="5301161" y="1179513"/>
            <a:ext cx="5850527" cy="4659312"/>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392383"/>
            <a:ext cx="3031852" cy="4659312"/>
          </a:xfrm>
        </p:spPr>
        <p:txBody>
          <a:bodyPr/>
          <a:lstStyle/>
          <a:p>
            <a:endParaRPr lang="en-GB" dirty="0"/>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a:t>
            </a:r>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endParaRPr lang="en-GB" dirty="0"/>
          </a:p>
          <a:p>
            <a:r>
              <a:rPr lang="en-GB" dirty="0"/>
              <a:t>The most well-known pieces incorporating the gem are those recovered from Tutankhamun’s tomb, most notably the Pharaoh’s iconic burial mask which was liberally inlaid with the stone.</a:t>
            </a:r>
            <a:endParaRPr lang="en-US" dirty="0"/>
          </a:p>
        </p:txBody>
      </p:sp>
      <p:pic>
        <p:nvPicPr>
          <p:cNvPr id="6" name="Picture 5" descr="A picture containing drawing&#10;&#10;Description automatically generated">
            <a:extLst>
              <a:ext uri="{FF2B5EF4-FFF2-40B4-BE49-F238E27FC236}">
                <a16:creationId xmlns:a16="http://schemas.microsoft.com/office/drawing/2014/main" id="{7F454172-298F-4A4E-894A-97E5637D542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63483" y="1541929"/>
            <a:ext cx="969688" cy="969688"/>
          </a:xfrm>
          <a:prstGeom prst="rect">
            <a:avLst/>
          </a:prstGeom>
        </p:spPr>
      </p:pic>
      <p:pic>
        <p:nvPicPr>
          <p:cNvPr id="3" name="Picture 2" descr="A picture containing indoor, table, sitting, glass&#10;&#10;Description automatically generated">
            <a:extLst>
              <a:ext uri="{FF2B5EF4-FFF2-40B4-BE49-F238E27FC236}">
                <a16:creationId xmlns:a16="http://schemas.microsoft.com/office/drawing/2014/main" id="{AEEFC88D-A5A3-B54B-A20B-28E26A76592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324568" y="4594785"/>
            <a:ext cx="1953186" cy="2263215"/>
          </a:xfrm>
          <a:prstGeom prst="rect">
            <a:avLst/>
          </a:prstGeom>
        </p:spPr>
      </p:pic>
      <p:sp>
        <p:nvSpPr>
          <p:cNvPr id="4" name="TextBox 3">
            <a:extLst>
              <a:ext uri="{FF2B5EF4-FFF2-40B4-BE49-F238E27FC236}">
                <a16:creationId xmlns:a16="http://schemas.microsoft.com/office/drawing/2014/main" id="{B2D602E5-BC0E-E944-9B18-87B50860B3BC}"/>
              </a:ext>
            </a:extLst>
          </p:cNvPr>
          <p:cNvSpPr txBox="1"/>
          <p:nvPr/>
        </p:nvSpPr>
        <p:spPr>
          <a:xfrm>
            <a:off x="4324567" y="7049119"/>
            <a:ext cx="1729795" cy="369332"/>
          </a:xfrm>
          <a:prstGeom prst="rect">
            <a:avLst/>
          </a:prstGeom>
          <a:noFill/>
        </p:spPr>
        <p:txBody>
          <a:bodyPr wrap="square" rtlCol="0">
            <a:spAutoFit/>
          </a:bodyPr>
          <a:lstStyle/>
          <a:p>
            <a:r>
              <a:rPr lang="en-US" sz="900">
                <a:hlinkClick r:id="rId6" tooltip="https://www.flickr.com/photos/jza84/5436345258"/>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2740409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1"/>
            <a:ext cx="3031852" cy="369332"/>
          </a:xfrm>
        </p:spPr>
        <p:txBody>
          <a:bodyPr>
            <a:normAutofit fontScale="90000"/>
          </a:bodyPr>
          <a:lstStyle/>
          <a:p>
            <a:r>
              <a:rPr lang="en-US" dirty="0"/>
              <a:t>Jacinth</a:t>
            </a:r>
          </a:p>
        </p:txBody>
      </p:sp>
      <p:pic>
        <p:nvPicPr>
          <p:cNvPr id="9" name="Content Placeholder 8">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rcRect/>
          <a:stretch/>
        </p:blipFill>
        <p:spPr>
          <a:xfrm>
            <a:off x="5249229" y="1276272"/>
            <a:ext cx="5954392" cy="4465794"/>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372251"/>
            <a:ext cx="3031852" cy="4552297"/>
          </a:xfrm>
        </p:spPr>
        <p:txBody>
          <a:bodyPr/>
          <a:lstStyle/>
          <a:p>
            <a:endPar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a:t>
            </a:r>
            <a:endParaRPr lang="en-GB" dirty="0"/>
          </a:p>
          <a:p>
            <a:r>
              <a:rPr lang="en-GB" dirty="0"/>
              <a:t>Jacinth is the first stone mentioned in the Bible in the third row of the priest's breastplate (Exodus 28:19).</a:t>
            </a:r>
          </a:p>
          <a:p>
            <a:r>
              <a:rPr lang="en-GB" dirty="0"/>
              <a:t>The eleventh of twelve precious stones used in the New Jerusalem (Revelation 21:20) is called in the Greek </a:t>
            </a:r>
            <a:r>
              <a:rPr lang="en-GB" i="1" dirty="0" err="1"/>
              <a:t>huakinthos</a:t>
            </a:r>
            <a:r>
              <a:rPr lang="en-GB" i="1" dirty="0"/>
              <a:t>.</a:t>
            </a:r>
          </a:p>
          <a:p>
            <a:r>
              <a:rPr lang="en-GB" dirty="0"/>
              <a:t>This word can be translated as either "jacinth" or "hyacinth."</a:t>
            </a:r>
            <a:endParaRPr lang="en-US" dirty="0"/>
          </a:p>
        </p:txBody>
      </p:sp>
      <p:pic>
        <p:nvPicPr>
          <p:cNvPr id="6" name="Picture 5" descr="A picture containing drawing&#10;&#10;Description automatically generated">
            <a:extLst>
              <a:ext uri="{FF2B5EF4-FFF2-40B4-BE49-F238E27FC236}">
                <a16:creationId xmlns:a16="http://schemas.microsoft.com/office/drawing/2014/main" id="{7D855B16-E473-944D-8B96-79A9CCFE766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86212" y="1118117"/>
            <a:ext cx="969688" cy="969688"/>
          </a:xfrm>
          <a:prstGeom prst="rect">
            <a:avLst/>
          </a:prstGeom>
        </p:spPr>
      </p:pic>
    </p:spTree>
    <p:extLst>
      <p:ext uri="{BB962C8B-B14F-4D97-AF65-F5344CB8AC3E}">
        <p14:creationId xmlns:p14="http://schemas.microsoft.com/office/powerpoint/2010/main" val="1751564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0"/>
            <a:ext cx="3031852" cy="469323"/>
          </a:xfrm>
        </p:spPr>
        <p:txBody>
          <a:bodyPr/>
          <a:lstStyle/>
          <a:p>
            <a:r>
              <a:rPr lang="en-US" dirty="0"/>
              <a:t>Amethyst</a:t>
            </a:r>
          </a:p>
        </p:txBody>
      </p:sp>
      <p:pic>
        <p:nvPicPr>
          <p:cNvPr id="9" name="Content Placeholder 8">
            <a:extLst>
              <a:ext uri="{FF2B5EF4-FFF2-40B4-BE49-F238E27FC236}">
                <a16:creationId xmlns:a16="http://schemas.microsoft.com/office/drawing/2014/main" id="{1BBA91D0-9517-6C40-A45F-65AEFFE29783}"/>
              </a:ext>
            </a:extLst>
          </p:cNvPr>
          <p:cNvPicPr>
            <a:picLocks noGrp="1" noChangeAspect="1"/>
          </p:cNvPicPr>
          <p:nvPr>
            <p:ph idx="1"/>
          </p:nvPr>
        </p:nvPicPr>
        <p:blipFill>
          <a:blip r:embed="rId2"/>
          <a:srcRect/>
          <a:stretch/>
        </p:blipFill>
        <p:spPr>
          <a:xfrm>
            <a:off x="5249229" y="1537387"/>
            <a:ext cx="5954392" cy="3943564"/>
          </a:xfrm>
        </p:spPr>
      </p:pic>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402773"/>
            <a:ext cx="3031852" cy="4613563"/>
          </a:xfrm>
        </p:spPr>
        <p:txBody>
          <a:bodyPr/>
          <a:lstStyle/>
          <a:p>
            <a:endParaRPr lang="en-GB" dirty="0"/>
          </a:p>
          <a:p>
            <a:endParaRPr lang="en-GB" dirty="0"/>
          </a:p>
          <a:p>
            <a:r>
              <a:rPr lang="en-GB"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 Fact</a:t>
            </a:r>
            <a:endParaRPr lang="en-GB" dirty="0"/>
          </a:p>
          <a:p>
            <a:r>
              <a:rPr lang="en-GB" dirty="0"/>
              <a:t>Amethyst is the purple variety of quartz and is a popular gemstone. If it were not for its widespread availability, amethyst would be very expensive. </a:t>
            </a:r>
            <a:endParaRPr lang="en-US" dirty="0"/>
          </a:p>
        </p:txBody>
      </p:sp>
      <p:pic>
        <p:nvPicPr>
          <p:cNvPr id="6" name="Picture 5" descr="A picture containing drawing&#10;&#10;Description automatically generated">
            <a:extLst>
              <a:ext uri="{FF2B5EF4-FFF2-40B4-BE49-F238E27FC236}">
                <a16:creationId xmlns:a16="http://schemas.microsoft.com/office/drawing/2014/main" id="{C628F3D1-0BD6-9441-A202-8BD1DDED201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63483" y="1541929"/>
            <a:ext cx="969688" cy="969688"/>
          </a:xfrm>
          <a:prstGeom prst="rect">
            <a:avLst/>
          </a:prstGeom>
        </p:spPr>
      </p:pic>
    </p:spTree>
    <p:extLst>
      <p:ext uri="{BB962C8B-B14F-4D97-AF65-F5344CB8AC3E}">
        <p14:creationId xmlns:p14="http://schemas.microsoft.com/office/powerpoint/2010/main" val="2145953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0"/>
            <a:ext cx="3031852" cy="3835774"/>
          </a:xfrm>
        </p:spPr>
        <p:txBody>
          <a:bodyPr>
            <a:normAutofit/>
          </a:bodyPr>
          <a:lstStyle/>
          <a:p>
            <a:r>
              <a:rPr lang="en-GB" dirty="0"/>
              <a:t>Act out a parable from the Bible about Jesus' Second Coming</a:t>
            </a:r>
            <a:endParaRPr lang="en-US" dirty="0"/>
          </a:p>
        </p:txBody>
      </p:sp>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402773"/>
            <a:ext cx="3031852" cy="4613563"/>
          </a:xfrm>
        </p:spPr>
        <p:txBody>
          <a:bodyPr/>
          <a:lstStyle/>
          <a:p>
            <a:endParaRPr lang="en-GB" dirty="0"/>
          </a:p>
          <a:p>
            <a:endParaRPr lang="en-GB" dirty="0"/>
          </a:p>
        </p:txBody>
      </p:sp>
      <p:pic>
        <p:nvPicPr>
          <p:cNvPr id="8" name="Content Placeholder 7" descr="A picture containing dog, sitting, cat, standing&#10;&#10;Description automatically generated">
            <a:extLst>
              <a:ext uri="{FF2B5EF4-FFF2-40B4-BE49-F238E27FC236}">
                <a16:creationId xmlns:a16="http://schemas.microsoft.com/office/drawing/2014/main" id="{953E8CCD-5E96-AD4B-B48D-CC8848D8B1E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262329" y="2198688"/>
            <a:ext cx="3051392" cy="4659312"/>
          </a:xfrm>
        </p:spPr>
      </p:pic>
      <p:sp>
        <p:nvSpPr>
          <p:cNvPr id="10" name="TextBox 9">
            <a:extLst>
              <a:ext uri="{FF2B5EF4-FFF2-40B4-BE49-F238E27FC236}">
                <a16:creationId xmlns:a16="http://schemas.microsoft.com/office/drawing/2014/main" id="{00AAE899-17FB-5044-9958-D5CE5ADB27EB}"/>
              </a:ext>
            </a:extLst>
          </p:cNvPr>
          <p:cNvSpPr txBox="1"/>
          <p:nvPr/>
        </p:nvSpPr>
        <p:spPr>
          <a:xfrm>
            <a:off x="4262329" y="6858000"/>
            <a:ext cx="3051392" cy="369332"/>
          </a:xfrm>
          <a:prstGeom prst="rect">
            <a:avLst/>
          </a:prstGeom>
          <a:noFill/>
        </p:spPr>
        <p:txBody>
          <a:bodyPr wrap="square" rtlCol="0">
            <a:spAutoFit/>
          </a:bodyPr>
          <a:lstStyle/>
          <a:p>
            <a:r>
              <a:rPr lang="en-US" sz="900">
                <a:hlinkClick r:id="rId3" tooltip="http://tactouc.deviantart.com/art/Lost-Sheep-55443602"/>
              </a:rPr>
              <a:t>This Photo</a:t>
            </a:r>
            <a:r>
              <a:rPr lang="en-US" sz="900"/>
              <a:t> by Unknown Author is licensed under </a:t>
            </a:r>
            <a:r>
              <a:rPr lang="en-US" sz="900">
                <a:hlinkClick r:id="rId4" tooltip="https://creativecommons.org/licenses/by-nc-nd/3.0/"/>
              </a:rPr>
              <a:t>CC BY-NC-ND</a:t>
            </a:r>
            <a:endParaRPr lang="en-US" sz="900"/>
          </a:p>
        </p:txBody>
      </p:sp>
      <p:pic>
        <p:nvPicPr>
          <p:cNvPr id="12" name="Picture 11" descr="A picture containing person, indoor, man, sitting&#10;&#10;Description automatically generated">
            <a:extLst>
              <a:ext uri="{FF2B5EF4-FFF2-40B4-BE49-F238E27FC236}">
                <a16:creationId xmlns:a16="http://schemas.microsoft.com/office/drawing/2014/main" id="{B9F90178-7ED4-C04B-8785-1C04F700A56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512300" y="3575424"/>
            <a:ext cx="2679700" cy="3251200"/>
          </a:xfrm>
          <a:prstGeom prst="rect">
            <a:avLst/>
          </a:prstGeom>
        </p:spPr>
      </p:pic>
      <p:sp>
        <p:nvSpPr>
          <p:cNvPr id="13" name="TextBox 12">
            <a:extLst>
              <a:ext uri="{FF2B5EF4-FFF2-40B4-BE49-F238E27FC236}">
                <a16:creationId xmlns:a16="http://schemas.microsoft.com/office/drawing/2014/main" id="{9723337A-AD4D-3841-9369-38BFF7A3C110}"/>
              </a:ext>
            </a:extLst>
          </p:cNvPr>
          <p:cNvSpPr txBox="1"/>
          <p:nvPr/>
        </p:nvSpPr>
        <p:spPr>
          <a:xfrm>
            <a:off x="9512300" y="6826624"/>
            <a:ext cx="2679700" cy="369332"/>
          </a:xfrm>
          <a:prstGeom prst="rect">
            <a:avLst/>
          </a:prstGeom>
          <a:noFill/>
        </p:spPr>
        <p:txBody>
          <a:bodyPr wrap="square" rtlCol="0">
            <a:spAutoFit/>
          </a:bodyPr>
          <a:lstStyle/>
          <a:p>
            <a:r>
              <a:rPr lang="en-US" sz="900">
                <a:hlinkClick r:id="rId6" tooltip="http://www.liturgytools.net/2016/08/pictures-24th-sunday-ordinary-time-good-shepherd-lost-drachma-christ-welcomes-sinners.html"/>
              </a:rPr>
              <a:t>This Photo</a:t>
            </a:r>
            <a:r>
              <a:rPr lang="en-US" sz="900"/>
              <a:t> by Unknown Author is licensed under </a:t>
            </a:r>
            <a:r>
              <a:rPr lang="en-US" sz="900">
                <a:hlinkClick r:id="rId7" tooltip="https://creativecommons.org/licenses/by-nc-sa/3.0/"/>
              </a:rPr>
              <a:t>CC BY-SA-NC</a:t>
            </a:r>
            <a:endParaRPr lang="en-US" sz="900"/>
          </a:p>
        </p:txBody>
      </p:sp>
      <p:pic>
        <p:nvPicPr>
          <p:cNvPr id="15" name="Picture 14" descr="A group of people posing for the camera&#10;&#10;Description automatically generated">
            <a:extLst>
              <a:ext uri="{FF2B5EF4-FFF2-40B4-BE49-F238E27FC236}">
                <a16:creationId xmlns:a16="http://schemas.microsoft.com/office/drawing/2014/main" id="{7DAE974B-691A-7647-A78F-707DCBA9830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096000" y="573088"/>
            <a:ext cx="5779911" cy="3251200"/>
          </a:xfrm>
          <a:prstGeom prst="rect">
            <a:avLst/>
          </a:prstGeom>
        </p:spPr>
      </p:pic>
      <p:sp>
        <p:nvSpPr>
          <p:cNvPr id="16" name="TextBox 15">
            <a:extLst>
              <a:ext uri="{FF2B5EF4-FFF2-40B4-BE49-F238E27FC236}">
                <a16:creationId xmlns:a16="http://schemas.microsoft.com/office/drawing/2014/main" id="{56248351-55A5-CF41-9954-93E4AA29BFC7}"/>
              </a:ext>
            </a:extLst>
          </p:cNvPr>
          <p:cNvSpPr txBox="1"/>
          <p:nvPr/>
        </p:nvSpPr>
        <p:spPr>
          <a:xfrm>
            <a:off x="9462218" y="3746265"/>
            <a:ext cx="2920195" cy="369332"/>
          </a:xfrm>
          <a:prstGeom prst="rect">
            <a:avLst/>
          </a:prstGeom>
          <a:noFill/>
        </p:spPr>
        <p:txBody>
          <a:bodyPr wrap="square" rtlCol="0">
            <a:spAutoFit/>
          </a:bodyPr>
          <a:lstStyle/>
          <a:p>
            <a:r>
              <a:rPr lang="en-US" sz="900" dirty="0">
                <a:hlinkClick r:id="rId9" tooltip="https://vimeo.com/30387465"/>
              </a:rPr>
              <a:t>This Photo</a:t>
            </a:r>
            <a:r>
              <a:rPr lang="en-US" sz="900" dirty="0"/>
              <a:t> by Unknown Author is licensed under </a:t>
            </a:r>
            <a:r>
              <a:rPr lang="en-US" sz="900" dirty="0">
                <a:hlinkClick r:id="rId4" tooltip="https://creativecommons.org/licenses/by-nc-nd/3.0/"/>
              </a:rPr>
              <a:t>CC BY-NC-ND</a:t>
            </a:r>
            <a:endParaRPr lang="en-US" sz="900" dirty="0"/>
          </a:p>
        </p:txBody>
      </p:sp>
      <p:sp>
        <p:nvSpPr>
          <p:cNvPr id="17" name="Rectangle 16">
            <a:extLst>
              <a:ext uri="{FF2B5EF4-FFF2-40B4-BE49-F238E27FC236}">
                <a16:creationId xmlns:a16="http://schemas.microsoft.com/office/drawing/2014/main" id="{3A71971D-0797-4D4C-B35C-E8990041828E}"/>
              </a:ext>
            </a:extLst>
          </p:cNvPr>
          <p:cNvSpPr/>
          <p:nvPr/>
        </p:nvSpPr>
        <p:spPr>
          <a:xfrm rot="20062590">
            <a:off x="3985048" y="573088"/>
            <a:ext cx="3296663" cy="923330"/>
          </a:xfrm>
          <a:prstGeom prst="rect">
            <a:avLst/>
          </a:prstGeom>
          <a:noFill/>
        </p:spPr>
        <p:txBody>
          <a:bodyPr wrap="square" lIns="91440" tIns="45720" rIns="91440" bIns="45720">
            <a:spAutoFit/>
          </a:bodyPr>
          <a:lstStyle/>
          <a:p>
            <a:pPr algn="ctr"/>
            <a:r>
              <a:rPr lang="en-GB"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10 Virgins</a:t>
            </a:r>
          </a:p>
        </p:txBody>
      </p:sp>
      <p:sp>
        <p:nvSpPr>
          <p:cNvPr id="18" name="Rectangle 17">
            <a:extLst>
              <a:ext uri="{FF2B5EF4-FFF2-40B4-BE49-F238E27FC236}">
                <a16:creationId xmlns:a16="http://schemas.microsoft.com/office/drawing/2014/main" id="{752FE18C-72C6-6F4F-8DD7-6207BF788590}"/>
              </a:ext>
            </a:extLst>
          </p:cNvPr>
          <p:cNvSpPr/>
          <p:nvPr/>
        </p:nvSpPr>
        <p:spPr>
          <a:xfrm>
            <a:off x="5779911" y="3709554"/>
            <a:ext cx="3529749" cy="923330"/>
          </a:xfrm>
          <a:prstGeom prst="rect">
            <a:avLst/>
          </a:prstGeom>
          <a:noFill/>
        </p:spPr>
        <p:txBody>
          <a:bodyPr wrap="none" lIns="91440" tIns="45720" rIns="91440" bIns="45720">
            <a:spAutoFit/>
          </a:bodyPr>
          <a:lstStyle/>
          <a:p>
            <a:pPr algn="ctr"/>
            <a:r>
              <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Lost Sheep</a:t>
            </a:r>
          </a:p>
        </p:txBody>
      </p:sp>
      <p:sp>
        <p:nvSpPr>
          <p:cNvPr id="19" name="Rectangle 18">
            <a:extLst>
              <a:ext uri="{FF2B5EF4-FFF2-40B4-BE49-F238E27FC236}">
                <a16:creationId xmlns:a16="http://schemas.microsoft.com/office/drawing/2014/main" id="{09760151-EEA0-5148-B290-1D7C35E45715}"/>
              </a:ext>
            </a:extLst>
          </p:cNvPr>
          <p:cNvSpPr/>
          <p:nvPr/>
        </p:nvSpPr>
        <p:spPr>
          <a:xfrm>
            <a:off x="7694053" y="5823247"/>
            <a:ext cx="2869248" cy="923330"/>
          </a:xfrm>
          <a:prstGeom prst="rect">
            <a:avLst/>
          </a:prstGeom>
          <a:noFill/>
          <a:ln>
            <a:solidFill>
              <a:schemeClr val="bg1"/>
            </a:solidFill>
          </a:ln>
        </p:spPr>
        <p:txBody>
          <a:bodyPr wrap="none" lIns="91440" tIns="45720" rIns="91440" bIns="45720">
            <a:spAutoFit/>
          </a:bodyPr>
          <a:lstStyle/>
          <a:p>
            <a:pPr algn="ct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Lost coin</a:t>
            </a:r>
          </a:p>
        </p:txBody>
      </p:sp>
    </p:spTree>
    <p:extLst>
      <p:ext uri="{BB962C8B-B14F-4D97-AF65-F5344CB8AC3E}">
        <p14:creationId xmlns:p14="http://schemas.microsoft.com/office/powerpoint/2010/main" val="1372181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50"/>
            <a:ext cx="3031852" cy="3835774"/>
          </a:xfrm>
        </p:spPr>
        <p:txBody>
          <a:bodyPr>
            <a:normAutofit/>
          </a:bodyPr>
          <a:lstStyle/>
          <a:p>
            <a:r>
              <a:rPr lang="en-GB" dirty="0"/>
              <a:t>Act out a parable from the Bible about Jesus' Second Coming</a:t>
            </a:r>
            <a:endParaRPr lang="en-US" dirty="0"/>
          </a:p>
        </p:txBody>
      </p:sp>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402773"/>
            <a:ext cx="3031852" cy="4613563"/>
          </a:xfrm>
        </p:spPr>
        <p:txBody>
          <a:bodyPr/>
          <a:lstStyle/>
          <a:p>
            <a:endParaRPr lang="en-GB" dirty="0"/>
          </a:p>
          <a:p>
            <a:endParaRPr lang="en-GB" dirty="0"/>
          </a:p>
        </p:txBody>
      </p:sp>
      <p:sp>
        <p:nvSpPr>
          <p:cNvPr id="18" name="Rectangle 17">
            <a:extLst>
              <a:ext uri="{FF2B5EF4-FFF2-40B4-BE49-F238E27FC236}">
                <a16:creationId xmlns:a16="http://schemas.microsoft.com/office/drawing/2014/main" id="{752FE18C-72C6-6F4F-8DD7-6207BF788590}"/>
              </a:ext>
            </a:extLst>
          </p:cNvPr>
          <p:cNvSpPr/>
          <p:nvPr/>
        </p:nvSpPr>
        <p:spPr>
          <a:xfrm>
            <a:off x="5779911" y="3709554"/>
            <a:ext cx="3529749" cy="923330"/>
          </a:xfrm>
          <a:prstGeom prst="rect">
            <a:avLst/>
          </a:prstGeom>
          <a:noFill/>
        </p:spPr>
        <p:txBody>
          <a:bodyPr wrap="none" lIns="91440" tIns="45720" rIns="91440" bIns="45720">
            <a:spAutoFit/>
          </a:bodyPr>
          <a:lstStyle/>
          <a:p>
            <a:pPr algn="ctr"/>
            <a:r>
              <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Lost Sheep</a:t>
            </a:r>
          </a:p>
        </p:txBody>
      </p:sp>
      <p:pic>
        <p:nvPicPr>
          <p:cNvPr id="3" name="Picture 2" descr="A close up of a sign&#10;&#10;Description automatically generated">
            <a:extLst>
              <a:ext uri="{FF2B5EF4-FFF2-40B4-BE49-F238E27FC236}">
                <a16:creationId xmlns:a16="http://schemas.microsoft.com/office/drawing/2014/main" id="{8BBB8B89-6558-2845-89B7-92E6C4FC703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24784" y="645459"/>
            <a:ext cx="3908408" cy="5534028"/>
          </a:xfrm>
          <a:prstGeom prst="rect">
            <a:avLst/>
          </a:prstGeom>
        </p:spPr>
      </p:pic>
      <p:sp>
        <p:nvSpPr>
          <p:cNvPr id="4" name="TextBox 3">
            <a:extLst>
              <a:ext uri="{FF2B5EF4-FFF2-40B4-BE49-F238E27FC236}">
                <a16:creationId xmlns:a16="http://schemas.microsoft.com/office/drawing/2014/main" id="{F2015B55-4C71-B84F-B6AD-50C2649013A3}"/>
              </a:ext>
            </a:extLst>
          </p:cNvPr>
          <p:cNvSpPr txBox="1"/>
          <p:nvPr/>
        </p:nvSpPr>
        <p:spPr>
          <a:xfrm>
            <a:off x="3674268" y="6858000"/>
            <a:ext cx="4843463" cy="230832"/>
          </a:xfrm>
          <a:prstGeom prst="rect">
            <a:avLst/>
          </a:prstGeom>
          <a:noFill/>
        </p:spPr>
        <p:txBody>
          <a:bodyPr wrap="square" rtlCol="0">
            <a:spAutoFit/>
          </a:bodyPr>
          <a:lstStyle/>
          <a:p>
            <a:r>
              <a:rPr lang="en-US" sz="900">
                <a:hlinkClick r:id="rId3" tooltip="https://profesoradoreligion.blogspot.com/2012/07/la-biblia-en-el-aula-recursos-biblicos_25.html"/>
              </a:rPr>
              <a:t>This Photo</a:t>
            </a:r>
            <a:r>
              <a:rPr lang="en-US" sz="900"/>
              <a:t> by Unknown Author is licensed under </a:t>
            </a:r>
            <a:r>
              <a:rPr lang="en-US" sz="900">
                <a:hlinkClick r:id="rId4" tooltip="https://creativecommons.org/licenses/by-nc-nd/3.0/"/>
              </a:rPr>
              <a:t>CC BY-NC-ND</a:t>
            </a:r>
            <a:endParaRPr lang="en-US" sz="900"/>
          </a:p>
        </p:txBody>
      </p:sp>
      <p:pic>
        <p:nvPicPr>
          <p:cNvPr id="14" name="Content Placeholder 13" descr="A picture containing food&#10;&#10;Description automatically generated">
            <a:extLst>
              <a:ext uri="{FF2B5EF4-FFF2-40B4-BE49-F238E27FC236}">
                <a16:creationId xmlns:a16="http://schemas.microsoft.com/office/drawing/2014/main" id="{363DF301-7350-534B-9FEF-22ACF34D2652}"/>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7841584" y="897753"/>
            <a:ext cx="4144917" cy="5062494"/>
          </a:xfrm>
        </p:spPr>
      </p:pic>
      <p:sp>
        <p:nvSpPr>
          <p:cNvPr id="20" name="TextBox 19">
            <a:extLst>
              <a:ext uri="{FF2B5EF4-FFF2-40B4-BE49-F238E27FC236}">
                <a16:creationId xmlns:a16="http://schemas.microsoft.com/office/drawing/2014/main" id="{2DC23444-EAE2-5A4F-8AC8-DBFE51887C41}"/>
              </a:ext>
            </a:extLst>
          </p:cNvPr>
          <p:cNvSpPr txBox="1"/>
          <p:nvPr/>
        </p:nvSpPr>
        <p:spPr>
          <a:xfrm>
            <a:off x="7841583" y="4807856"/>
            <a:ext cx="1882305" cy="369332"/>
          </a:xfrm>
          <a:prstGeom prst="rect">
            <a:avLst/>
          </a:prstGeom>
          <a:noFill/>
        </p:spPr>
        <p:txBody>
          <a:bodyPr wrap="square" rtlCol="0">
            <a:spAutoFit/>
          </a:bodyPr>
          <a:lstStyle/>
          <a:p>
            <a:r>
              <a:rPr lang="en-US" sz="900">
                <a:hlinkClick r:id="rId6" tooltip="http://www.otherfood-devos.com/2015/06/the-seeda-modern-parable.htm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4062735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49"/>
            <a:ext cx="3031852" cy="1415303"/>
          </a:xfrm>
        </p:spPr>
        <p:txBody>
          <a:bodyPr>
            <a:normAutofit/>
          </a:bodyPr>
          <a:lstStyle/>
          <a:p>
            <a:r>
              <a:rPr lang="en-US" dirty="0"/>
              <a:t>Make a Poster</a:t>
            </a:r>
            <a:br>
              <a:rPr lang="en-US" dirty="0"/>
            </a:br>
            <a:r>
              <a:rPr lang="en-US" dirty="0"/>
              <a:t>or</a:t>
            </a:r>
            <a:br>
              <a:rPr lang="en-US" dirty="0"/>
            </a:br>
            <a:r>
              <a:rPr lang="en-US" dirty="0"/>
              <a:t>a model of the holy city</a:t>
            </a:r>
          </a:p>
        </p:txBody>
      </p:sp>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402773"/>
            <a:ext cx="3031852" cy="4613563"/>
          </a:xfrm>
        </p:spPr>
        <p:txBody>
          <a:bodyPr>
            <a:normAutofit fontScale="92500" lnSpcReduction="20000"/>
          </a:bodyPr>
          <a:lstStyle/>
          <a:p>
            <a:endParaRPr lang="en-GB" dirty="0"/>
          </a:p>
          <a:p>
            <a:endParaRPr lang="en-GB" dirty="0"/>
          </a:p>
          <a:p>
            <a:endParaRPr lang="en-GB" dirty="0"/>
          </a:p>
          <a:p>
            <a:endParaRPr lang="en-GB" dirty="0"/>
          </a:p>
          <a:p>
            <a:r>
              <a:rPr lang="en-GB" dirty="0"/>
              <a:t>Use any materials you have at home:</a:t>
            </a:r>
          </a:p>
          <a:p>
            <a:r>
              <a:rPr lang="en-GB" dirty="0"/>
              <a:t>Cardboard</a:t>
            </a:r>
          </a:p>
          <a:p>
            <a:r>
              <a:rPr lang="en-GB" dirty="0"/>
              <a:t>Glitter</a:t>
            </a:r>
          </a:p>
          <a:p>
            <a:r>
              <a:rPr lang="en-GB" dirty="0"/>
              <a:t>Toilet Rolls</a:t>
            </a:r>
          </a:p>
          <a:p>
            <a:r>
              <a:rPr lang="en-GB" dirty="0"/>
              <a:t>Glue</a:t>
            </a:r>
          </a:p>
          <a:p>
            <a:r>
              <a:rPr lang="en-GB" dirty="0"/>
              <a:t>Crayons</a:t>
            </a:r>
          </a:p>
          <a:p>
            <a:r>
              <a:rPr lang="en-GB" dirty="0"/>
              <a:t>Paints</a:t>
            </a:r>
          </a:p>
          <a:p>
            <a:r>
              <a:rPr lang="en-US" dirty="0"/>
              <a:t>Scissors</a:t>
            </a:r>
          </a:p>
          <a:p>
            <a:endParaRPr lang="en-US" dirty="0"/>
          </a:p>
        </p:txBody>
      </p:sp>
      <p:pic>
        <p:nvPicPr>
          <p:cNvPr id="3" name="Picture 2" descr="A picture containing indoor, table, computer, desk&#10;&#10;Description automatically generated">
            <a:extLst>
              <a:ext uri="{FF2B5EF4-FFF2-40B4-BE49-F238E27FC236}">
                <a16:creationId xmlns:a16="http://schemas.microsoft.com/office/drawing/2014/main" id="{5CDE348C-BC39-0E4C-86D6-DA9AB66AA5FD}"/>
              </a:ext>
            </a:extLst>
          </p:cNvPr>
          <p:cNvPicPr>
            <a:picLocks noChangeAspect="1"/>
          </p:cNvPicPr>
          <p:nvPr/>
        </p:nvPicPr>
        <p:blipFill>
          <a:blip r:embed="rId2"/>
          <a:stretch>
            <a:fillRect/>
          </a:stretch>
        </p:blipFill>
        <p:spPr>
          <a:xfrm rot="5400000">
            <a:off x="7021890" y="1678220"/>
            <a:ext cx="5466708" cy="4100031"/>
          </a:xfrm>
          <a:prstGeom prst="rect">
            <a:avLst/>
          </a:prstGeom>
        </p:spPr>
      </p:pic>
      <p:pic>
        <p:nvPicPr>
          <p:cNvPr id="11" name="Content Placeholder 10" descr="A picture containing circuit&#10;&#10;Description automatically generated">
            <a:extLst>
              <a:ext uri="{FF2B5EF4-FFF2-40B4-BE49-F238E27FC236}">
                <a16:creationId xmlns:a16="http://schemas.microsoft.com/office/drawing/2014/main" id="{03AA78F3-B393-F34B-A74B-59EBE0FE4A25}"/>
              </a:ext>
            </a:extLst>
          </p:cNvPr>
          <p:cNvPicPr>
            <a:picLocks noGrp="1" noChangeAspect="1"/>
          </p:cNvPicPr>
          <p:nvPr>
            <p:ph idx="1"/>
          </p:nvPr>
        </p:nvPicPr>
        <p:blipFill>
          <a:blip r:embed="rId3"/>
          <a:stretch>
            <a:fillRect/>
          </a:stretch>
        </p:blipFill>
        <p:spPr>
          <a:xfrm>
            <a:off x="4687660" y="4056530"/>
            <a:ext cx="2816679" cy="2409825"/>
          </a:xfrm>
        </p:spPr>
      </p:pic>
      <p:sp>
        <p:nvSpPr>
          <p:cNvPr id="12" name="Rectangle 11">
            <a:extLst>
              <a:ext uri="{FF2B5EF4-FFF2-40B4-BE49-F238E27FC236}">
                <a16:creationId xmlns:a16="http://schemas.microsoft.com/office/drawing/2014/main" id="{D8953DA2-CDE1-4A4F-B52E-D0F7E287D71B}"/>
              </a:ext>
            </a:extLst>
          </p:cNvPr>
          <p:cNvSpPr/>
          <p:nvPr/>
        </p:nvSpPr>
        <p:spPr>
          <a:xfrm>
            <a:off x="4197907" y="625549"/>
            <a:ext cx="5238742" cy="369332"/>
          </a:xfrm>
          <a:prstGeom prst="rect">
            <a:avLst/>
          </a:prstGeom>
        </p:spPr>
        <p:txBody>
          <a:bodyPr wrap="none">
            <a:spAutoFit/>
          </a:bodyPr>
          <a:lstStyle/>
          <a:p>
            <a:r>
              <a:rPr lang="en-GB" dirty="0">
                <a:hlinkClick r:id="rId4"/>
              </a:rPr>
              <a:t>http://blog.susanevans.org/new-jerusalem-drawing/</a:t>
            </a:r>
            <a:endParaRPr lang="en-US" dirty="0"/>
          </a:p>
        </p:txBody>
      </p:sp>
      <p:pic>
        <p:nvPicPr>
          <p:cNvPr id="14" name="Picture 13" descr="A picture containing text&#10;&#10;Description automatically generated">
            <a:extLst>
              <a:ext uri="{FF2B5EF4-FFF2-40B4-BE49-F238E27FC236}">
                <a16:creationId xmlns:a16="http://schemas.microsoft.com/office/drawing/2014/main" id="{864B2D44-611B-AE44-938F-8413BE8A34A3}"/>
              </a:ext>
            </a:extLst>
          </p:cNvPr>
          <p:cNvPicPr>
            <a:picLocks noChangeAspect="1"/>
          </p:cNvPicPr>
          <p:nvPr/>
        </p:nvPicPr>
        <p:blipFill>
          <a:blip r:embed="rId5"/>
          <a:stretch>
            <a:fillRect/>
          </a:stretch>
        </p:blipFill>
        <p:spPr>
          <a:xfrm>
            <a:off x="4378878" y="1104900"/>
            <a:ext cx="2438400" cy="2324100"/>
          </a:xfrm>
          <a:prstGeom prst="rect">
            <a:avLst/>
          </a:prstGeom>
        </p:spPr>
      </p:pic>
    </p:spTree>
    <p:extLst>
      <p:ext uri="{BB962C8B-B14F-4D97-AF65-F5344CB8AC3E}">
        <p14:creationId xmlns:p14="http://schemas.microsoft.com/office/powerpoint/2010/main" val="2136975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33FB-020F-3647-8321-65FECBB6F0D4}"/>
              </a:ext>
            </a:extLst>
          </p:cNvPr>
          <p:cNvSpPr>
            <a:spLocks noGrp="1"/>
          </p:cNvSpPr>
          <p:nvPr>
            <p:ph type="title"/>
          </p:nvPr>
        </p:nvSpPr>
        <p:spPr>
          <a:xfrm>
            <a:off x="767857" y="933449"/>
            <a:ext cx="3031852" cy="1415303"/>
          </a:xfrm>
        </p:spPr>
        <p:txBody>
          <a:bodyPr>
            <a:normAutofit/>
          </a:bodyPr>
          <a:lstStyle/>
          <a:p>
            <a:r>
              <a:rPr lang="en-US"/>
              <a:t>OR </a:t>
            </a:r>
            <a:br>
              <a:rPr lang="en-US"/>
            </a:br>
            <a:br>
              <a:rPr lang="en-US"/>
            </a:br>
            <a:r>
              <a:rPr lang="en-US"/>
              <a:t>Colour-in/</a:t>
            </a:r>
            <a:br>
              <a:rPr lang="en-US"/>
            </a:br>
            <a:r>
              <a:rPr lang="en-US"/>
              <a:t>decorate</a:t>
            </a:r>
            <a:endParaRPr lang="en-US" dirty="0"/>
          </a:p>
        </p:txBody>
      </p:sp>
      <p:sp>
        <p:nvSpPr>
          <p:cNvPr id="7" name="Text Placeholder 6">
            <a:extLst>
              <a:ext uri="{FF2B5EF4-FFF2-40B4-BE49-F238E27FC236}">
                <a16:creationId xmlns:a16="http://schemas.microsoft.com/office/drawing/2014/main" id="{6E3512C6-820D-924D-920F-7D4BEE82C654}"/>
              </a:ext>
            </a:extLst>
          </p:cNvPr>
          <p:cNvSpPr>
            <a:spLocks noGrp="1"/>
          </p:cNvSpPr>
          <p:nvPr>
            <p:ph type="body" sz="half" idx="2"/>
          </p:nvPr>
        </p:nvSpPr>
        <p:spPr>
          <a:xfrm>
            <a:off x="767857" y="1402773"/>
            <a:ext cx="3031852" cy="4613563"/>
          </a:xfrm>
        </p:spPr>
        <p:txBody>
          <a:bodyPr>
            <a:normAutofit/>
          </a:bodyPr>
          <a:lstStyle/>
          <a:p>
            <a:endParaRPr lang="en-GB" dirty="0"/>
          </a:p>
          <a:p>
            <a:endParaRPr lang="en-GB" dirty="0"/>
          </a:p>
          <a:p>
            <a:endParaRPr lang="en-GB" dirty="0"/>
          </a:p>
          <a:p>
            <a:r>
              <a:rPr lang="en-GB" dirty="0"/>
              <a:t>Use any materials you have at home:</a:t>
            </a:r>
          </a:p>
          <a:p>
            <a:r>
              <a:rPr lang="en-GB" dirty="0"/>
              <a:t>Glitter</a:t>
            </a:r>
          </a:p>
          <a:p>
            <a:r>
              <a:rPr lang="en-GB" dirty="0"/>
              <a:t>Glue</a:t>
            </a:r>
          </a:p>
          <a:p>
            <a:r>
              <a:rPr lang="en-GB" dirty="0"/>
              <a:t>Crayons</a:t>
            </a:r>
          </a:p>
          <a:p>
            <a:r>
              <a:rPr lang="en-GB" dirty="0"/>
              <a:t>Paints</a:t>
            </a:r>
          </a:p>
          <a:p>
            <a:r>
              <a:rPr lang="en-US" dirty="0"/>
              <a:t>Felt pens</a:t>
            </a:r>
          </a:p>
          <a:p>
            <a:endParaRPr lang="en-US" dirty="0"/>
          </a:p>
        </p:txBody>
      </p:sp>
      <p:pic>
        <p:nvPicPr>
          <p:cNvPr id="8" name="Content Placeholder 7" descr="A picture containing text&#10;&#10;Description automatically generated">
            <a:extLst>
              <a:ext uri="{FF2B5EF4-FFF2-40B4-BE49-F238E27FC236}">
                <a16:creationId xmlns:a16="http://schemas.microsoft.com/office/drawing/2014/main" id="{0CFEA5FD-8BD2-4A4A-977F-8A1A29569E75}"/>
              </a:ext>
            </a:extLst>
          </p:cNvPr>
          <p:cNvPicPr>
            <a:picLocks noGrp="1" noChangeAspect="1"/>
          </p:cNvPicPr>
          <p:nvPr>
            <p:ph idx="1"/>
          </p:nvPr>
        </p:nvPicPr>
        <p:blipFill>
          <a:blip r:embed="rId2"/>
          <a:stretch>
            <a:fillRect/>
          </a:stretch>
        </p:blipFill>
        <p:spPr>
          <a:xfrm>
            <a:off x="5126029" y="533796"/>
            <a:ext cx="5629835" cy="6124348"/>
          </a:xfrm>
        </p:spPr>
      </p:pic>
    </p:spTree>
    <p:extLst>
      <p:ext uri="{BB962C8B-B14F-4D97-AF65-F5344CB8AC3E}">
        <p14:creationId xmlns:p14="http://schemas.microsoft.com/office/powerpoint/2010/main" val="1518354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2C6D86B-D219-384A-949C-DD5DD5DDAC2E}"/>
              </a:ext>
            </a:extLst>
          </p:cNvPr>
          <p:cNvSpPr txBox="1"/>
          <p:nvPr/>
        </p:nvSpPr>
        <p:spPr>
          <a:xfrm>
            <a:off x="4599469" y="5941286"/>
            <a:ext cx="5235143" cy="230832"/>
          </a:xfrm>
          <a:prstGeom prst="rect">
            <a:avLst/>
          </a:prstGeom>
          <a:noFill/>
        </p:spPr>
        <p:txBody>
          <a:bodyPr wrap="square" rtlCol="0">
            <a:spAutoFit/>
          </a:bodyPr>
          <a:lstStyle/>
          <a:p>
            <a:r>
              <a:rPr lang="en-US" sz="900" dirty="0">
                <a:hlinkClick r:id="rId2" tooltip="http://echoofrestorationtruths.blogspot.com/2015/02/the-pledge-of-redemption.html"/>
              </a:rPr>
              <a:t>This Photo</a:t>
            </a:r>
            <a:r>
              <a:rPr lang="en-US" sz="900" dirty="0"/>
              <a:t> by Unknown Author is licensed under </a:t>
            </a:r>
            <a:r>
              <a:rPr lang="en-US" sz="900" dirty="0">
                <a:hlinkClick r:id="rId3" tooltip="https://creativecommons.org/licenses/by/3.0/"/>
              </a:rPr>
              <a:t>CC BY</a:t>
            </a:r>
            <a:endParaRPr lang="en-US" sz="900" dirty="0"/>
          </a:p>
        </p:txBody>
      </p:sp>
      <p:sp>
        <p:nvSpPr>
          <p:cNvPr id="10" name="TextBox 9">
            <a:extLst>
              <a:ext uri="{FF2B5EF4-FFF2-40B4-BE49-F238E27FC236}">
                <a16:creationId xmlns:a16="http://schemas.microsoft.com/office/drawing/2014/main" id="{DA48CF36-AE6E-7549-8862-E6C2B40F95DA}"/>
              </a:ext>
            </a:extLst>
          </p:cNvPr>
          <p:cNvSpPr txBox="1"/>
          <p:nvPr/>
        </p:nvSpPr>
        <p:spPr>
          <a:xfrm rot="20051198">
            <a:off x="5009440" y="4177678"/>
            <a:ext cx="3357297" cy="230832"/>
          </a:xfrm>
          <a:prstGeom prst="rect">
            <a:avLst/>
          </a:prstGeom>
          <a:noFill/>
        </p:spPr>
        <p:txBody>
          <a:bodyPr wrap="square" rtlCol="0">
            <a:spAutoFit/>
          </a:bodyPr>
          <a:lstStyle/>
          <a:p>
            <a:r>
              <a:rPr lang="en-US" sz="900" dirty="0">
                <a:hlinkClick r:id="rId4" tooltip="https://wildermuth.com/2013/8/3/JavaScript_Promises"/>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100" name="Rectangle 99">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4200" y="1524001"/>
            <a:ext cx="3412067" cy="3478384"/>
          </a:xfrm>
        </p:spPr>
        <p:txBody>
          <a:bodyPr vert="horz" lIns="91440" tIns="45720" rIns="91440" bIns="45720" rtlCol="0" anchor="b">
            <a:normAutofit/>
          </a:bodyPr>
          <a:lstStyle/>
          <a:p>
            <a:br>
              <a:rPr lang="en-US" sz="2500" dirty="0"/>
            </a:br>
            <a:r>
              <a:rPr lang="en-US" sz="2500" dirty="0"/>
              <a:t>What is a Promise?</a:t>
            </a:r>
            <a:br>
              <a:rPr lang="en-US" sz="2500" dirty="0"/>
            </a:br>
            <a:endParaRPr lang="en-US" sz="2500" dirty="0"/>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584200" y="5145513"/>
            <a:ext cx="3412067" cy="738820"/>
          </a:xfrm>
        </p:spPr>
        <p:txBody>
          <a:bodyPr vert="horz" lIns="91440" tIns="45720" rIns="91440" bIns="45720" rtlCol="0" anchor="t">
            <a:normAutofit/>
          </a:bodyPr>
          <a:lstStyle/>
          <a:p>
            <a:r>
              <a:rPr lang="en-US" kern="1200" cap="all">
                <a:solidFill>
                  <a:srgbClr val="FFFFFF">
                    <a:alpha val="75000"/>
                  </a:srgbClr>
                </a:solidFill>
                <a:latin typeface="+mn-lt"/>
                <a:ea typeface="+mn-ea"/>
                <a:cs typeface="+mn-cs"/>
              </a:rPr>
              <a:t>.</a:t>
            </a:r>
          </a:p>
        </p:txBody>
      </p:sp>
      <p:pic>
        <p:nvPicPr>
          <p:cNvPr id="12" name="Picture 11" descr="A close up of a logo&#10;&#10;Description automatically generated">
            <a:extLst>
              <a:ext uri="{FF2B5EF4-FFF2-40B4-BE49-F238E27FC236}">
                <a16:creationId xmlns:a16="http://schemas.microsoft.com/office/drawing/2014/main" id="{DDAC5AFA-CC10-1F4A-96AC-49B3A368E390}"/>
              </a:ext>
            </a:extLst>
          </p:cNvPr>
          <p:cNvPicPr>
            <a:picLocks noChangeAspect="1"/>
          </p:cNvPicPr>
          <p:nvPr/>
        </p:nvPicPr>
        <p:blipFill>
          <a:blip r:embed="rId6">
            <a:extLst>
              <a:ext uri="{837473B0-CC2E-450A-ABE3-18F120FF3D39}">
                <a1611:picAttrSrcUrl xmlns:a1611="http://schemas.microsoft.com/office/drawing/2016/11/main" r:id="rId2"/>
              </a:ext>
            </a:extLst>
          </a:blip>
          <a:stretch>
            <a:fillRect/>
          </a:stretch>
        </p:blipFill>
        <p:spPr>
          <a:xfrm>
            <a:off x="4286334" y="858561"/>
            <a:ext cx="7780590" cy="5067110"/>
          </a:xfrm>
          <a:prstGeom prst="rect">
            <a:avLst/>
          </a:prstGeom>
        </p:spPr>
      </p:pic>
      <p:pic>
        <p:nvPicPr>
          <p:cNvPr id="9" name="Content Placeholder 8" descr="A close up of a persons hand&#10;&#10;Description automatically generated">
            <a:extLst>
              <a:ext uri="{FF2B5EF4-FFF2-40B4-BE49-F238E27FC236}">
                <a16:creationId xmlns:a16="http://schemas.microsoft.com/office/drawing/2014/main" id="{C0534C1E-EF40-8346-B17A-3AF14D1CDAD4}"/>
              </a:ext>
            </a:extLst>
          </p:cNvPr>
          <p:cNvPicPr>
            <a:picLocks noGrp="1" noChangeAspect="1"/>
          </p:cNvPicPr>
          <p:nvPr>
            <p:ph idx="1"/>
          </p:nvPr>
        </p:nvPicPr>
        <p:blipFill>
          <a:blip r:embed="rId7">
            <a:alphaModFix amt="67000"/>
            <a:extLst>
              <a:ext uri="{BEBA8EAE-BF5A-486C-A8C5-ECC9F3942E4B}">
                <a14:imgProps xmlns:a14="http://schemas.microsoft.com/office/drawing/2010/main">
                  <a14:imgLayer r:embed="rId8">
                    <a14:imgEffect>
                      <a14:sharpenSoften amount="25000"/>
                    </a14:imgEffect>
                  </a14:imgLayer>
                </a14:imgProps>
              </a:ext>
              <a:ext uri="{837473B0-CC2E-450A-ABE3-18F120FF3D39}">
                <a1611:picAttrSrcUrl xmlns:a1611="http://schemas.microsoft.com/office/drawing/2016/11/main" r:id="rId4"/>
              </a:ext>
            </a:extLst>
          </a:blip>
          <a:stretch>
            <a:fillRect/>
          </a:stretch>
        </p:blipFill>
        <p:spPr>
          <a:xfrm rot="20051198">
            <a:off x="730984" y="1309490"/>
            <a:ext cx="2986178" cy="1990785"/>
          </a:xfrm>
          <a:gradFill>
            <a:gsLst>
              <a:gs pos="0">
                <a:schemeClr val="tx2">
                  <a:lumMod val="25000"/>
                  <a:lumOff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863600" dist="50800" dir="5400000" algn="ctr" rotWithShape="0">
              <a:srgbClr val="000000">
                <a:alpha val="0"/>
              </a:srgbClr>
            </a:outerShdw>
          </a:effectLst>
        </p:spPr>
      </p:pic>
    </p:spTree>
    <p:extLst>
      <p:ext uri="{BB962C8B-B14F-4D97-AF65-F5344CB8AC3E}">
        <p14:creationId xmlns:p14="http://schemas.microsoft.com/office/powerpoint/2010/main" val="2807536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 name="Rectangle 30">
            <a:extLst>
              <a:ext uri="{FF2B5EF4-FFF2-40B4-BE49-F238E27FC236}">
                <a16:creationId xmlns:a16="http://schemas.microsoft.com/office/drawing/2014/main" id="{B3B8DB28-FA7D-4C33-BBA2-6D73D0156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descr="A close up of a coral&#10;&#10;Description automatically generated">
            <a:extLst>
              <a:ext uri="{FF2B5EF4-FFF2-40B4-BE49-F238E27FC236}">
                <a16:creationId xmlns:a16="http://schemas.microsoft.com/office/drawing/2014/main" id="{08E8E448-45C4-C746-BB32-ECD2433CE115}"/>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r="444"/>
          <a:stretch/>
        </p:blipFill>
        <p:spPr>
          <a:xfrm>
            <a:off x="-2500" y="10"/>
            <a:ext cx="12191980" cy="6857990"/>
          </a:xfrm>
          <a:prstGeom prst="rect">
            <a:avLst/>
          </a:prstGeom>
        </p:spPr>
      </p:pic>
      <p:sp>
        <p:nvSpPr>
          <p:cNvPr id="33" name="Rectangle 32">
            <a:extLst>
              <a:ext uri="{FF2B5EF4-FFF2-40B4-BE49-F238E27FC236}">
                <a16:creationId xmlns:a16="http://schemas.microsoft.com/office/drawing/2014/main" id="{264FF5A0-304A-44DA-A4D4-A1E66D92F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750722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AD43769B-7D6E-4E76-B810-BEC3B774B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597643"/>
            <a:ext cx="7503665" cy="5794689"/>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632710" y="615299"/>
            <a:ext cx="7034288" cy="841537"/>
          </a:xfrm>
        </p:spPr>
        <p:txBody>
          <a:bodyPr vert="horz" lIns="91440" tIns="45720" rIns="91440" bIns="45720" rtlCol="0" anchor="ctr">
            <a:normAutofit/>
          </a:bodyPr>
          <a:lstStyle/>
          <a:p>
            <a:r>
              <a:rPr lang="en-US" sz="2800" b="0" kern="1200" cap="all" dirty="0">
                <a:latin typeface="+mj-lt"/>
                <a:ea typeface="+mj-ea"/>
                <a:cs typeface="+mj-cs"/>
              </a:rPr>
              <a:t>Q &amp; A</a:t>
            </a:r>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670885" y="1456841"/>
            <a:ext cx="7037222" cy="4803516"/>
          </a:xfrm>
        </p:spPr>
        <p:txBody>
          <a:bodyPr vert="horz" lIns="91440" tIns="45720" rIns="91440" bIns="45720" rtlCol="0" anchor="ctr">
            <a:noAutofit/>
          </a:bodyPr>
          <a:lstStyle/>
          <a:p>
            <a:pPr>
              <a:buFont typeface="Wingdings 2" panose="05020102010507070707" pitchFamily="18" charset="2"/>
              <a:buChar char=""/>
            </a:pPr>
            <a:r>
              <a:rPr lang="en-US" sz="2400" dirty="0"/>
              <a:t> Find and read a promise of Jesus’ Second Coming in the Bible  </a:t>
            </a:r>
          </a:p>
          <a:p>
            <a:pPr lvl="1"/>
            <a:r>
              <a:rPr lang="en-US" sz="2400" dirty="0"/>
              <a:t>Answer </a:t>
            </a:r>
            <a:r>
              <a:rPr lang="en-US" sz="2400" dirty="0">
                <a:solidFill>
                  <a:schemeClr val="accent4"/>
                </a:solidFill>
              </a:rPr>
              <a:t>John 14:1-3 </a:t>
            </a:r>
            <a:r>
              <a:rPr lang="en-US" sz="2400" dirty="0"/>
              <a:t>OR </a:t>
            </a:r>
            <a:r>
              <a:rPr lang="en-US" sz="2400" dirty="0">
                <a:solidFill>
                  <a:schemeClr val="accent4"/>
                </a:solidFill>
              </a:rPr>
              <a:t>Acts 1:11</a:t>
            </a:r>
          </a:p>
          <a:p>
            <a:pPr>
              <a:buFont typeface="Wingdings 2" panose="05020102010507070707" pitchFamily="18" charset="2"/>
              <a:buChar char=""/>
            </a:pPr>
            <a:r>
              <a:rPr lang="en-US" sz="2400" dirty="0"/>
              <a:t> Name a Bible Book and Chapter that describes</a:t>
            </a:r>
          </a:p>
          <a:p>
            <a:pPr lvl="1"/>
            <a:r>
              <a:rPr lang="en-US" sz="2400" dirty="0"/>
              <a:t>Answer </a:t>
            </a:r>
            <a:r>
              <a:rPr lang="en-US" sz="2400" dirty="0">
                <a:solidFill>
                  <a:schemeClr val="accent4"/>
                </a:solidFill>
              </a:rPr>
              <a:t>Matthew 24</a:t>
            </a:r>
          </a:p>
          <a:p>
            <a:pPr>
              <a:buFont typeface="Wingdings 2" panose="05020102010507070707" pitchFamily="18" charset="2"/>
              <a:buChar char=""/>
            </a:pPr>
            <a:r>
              <a:rPr lang="en-US" sz="2400" dirty="0"/>
              <a:t> Make a list of the signs of Jesus’ Coming</a:t>
            </a:r>
          </a:p>
          <a:p>
            <a:pPr lvl="1"/>
            <a:r>
              <a:rPr lang="en-US" sz="2400" dirty="0"/>
              <a:t>Answers</a:t>
            </a:r>
            <a:r>
              <a:rPr lang="en-US" sz="1900" dirty="0"/>
              <a:t>: </a:t>
            </a:r>
            <a:r>
              <a:rPr lang="en-US" sz="1900" dirty="0">
                <a:solidFill>
                  <a:schemeClr val="accent4"/>
                </a:solidFill>
              </a:rPr>
              <a:t>People impersonating Jesus		famines</a:t>
            </a:r>
          </a:p>
          <a:p>
            <a:pPr lvl="1"/>
            <a:r>
              <a:rPr lang="en-US" sz="1900" dirty="0">
                <a:solidFill>
                  <a:schemeClr val="accent4"/>
                </a:solidFill>
              </a:rPr>
              <a:t>		      wars and rumors of wars			earthquakes</a:t>
            </a:r>
          </a:p>
          <a:p>
            <a:pPr lvl="1"/>
            <a:r>
              <a:rPr lang="en-US" sz="1900" dirty="0">
                <a:solidFill>
                  <a:schemeClr val="accent4"/>
                </a:solidFill>
              </a:rPr>
              <a:t>			gospel preached in all world			</a:t>
            </a:r>
          </a:p>
          <a:p>
            <a:pPr lvl="1"/>
            <a:r>
              <a:rPr lang="en-US" sz="1900" dirty="0">
                <a:solidFill>
                  <a:schemeClr val="accent4"/>
                </a:solidFill>
              </a:rPr>
              <a:t>			false prophets</a:t>
            </a:r>
          </a:p>
          <a:p>
            <a:pPr lvl="1"/>
            <a:r>
              <a:rPr lang="en-US" sz="1900" dirty="0"/>
              <a:t>			</a:t>
            </a:r>
          </a:p>
        </p:txBody>
      </p:sp>
      <p:sp>
        <p:nvSpPr>
          <p:cNvPr id="20" name="TextBox 19">
            <a:extLst>
              <a:ext uri="{FF2B5EF4-FFF2-40B4-BE49-F238E27FC236}">
                <a16:creationId xmlns:a16="http://schemas.microsoft.com/office/drawing/2014/main" id="{AB56FA3D-6A70-FC4E-9E97-5639897F0E92}"/>
              </a:ext>
            </a:extLst>
          </p:cNvPr>
          <p:cNvSpPr txBox="1"/>
          <p:nvPr/>
        </p:nvSpPr>
        <p:spPr>
          <a:xfrm>
            <a:off x="9857707" y="6657945"/>
            <a:ext cx="233429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choofrestorationtruths.blogspot.com/2015/04/abomination-of-desol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818637063"/>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 name="Rectangle 30">
            <a:extLst>
              <a:ext uri="{FF2B5EF4-FFF2-40B4-BE49-F238E27FC236}">
                <a16:creationId xmlns:a16="http://schemas.microsoft.com/office/drawing/2014/main" id="{B3B8DB28-FA7D-4C33-BBA2-6D73D0156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descr="A close up of a coral&#10;&#10;Description automatically generated">
            <a:extLst>
              <a:ext uri="{FF2B5EF4-FFF2-40B4-BE49-F238E27FC236}">
                <a16:creationId xmlns:a16="http://schemas.microsoft.com/office/drawing/2014/main" id="{08E8E448-45C4-C746-BB32-ECD2433CE115}"/>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r="444"/>
          <a:stretch/>
        </p:blipFill>
        <p:spPr>
          <a:xfrm>
            <a:off x="-2500" y="10"/>
            <a:ext cx="12191980" cy="6857990"/>
          </a:xfrm>
          <a:prstGeom prst="rect">
            <a:avLst/>
          </a:prstGeom>
        </p:spPr>
      </p:pic>
      <p:sp>
        <p:nvSpPr>
          <p:cNvPr id="33" name="Rectangle 32">
            <a:extLst>
              <a:ext uri="{FF2B5EF4-FFF2-40B4-BE49-F238E27FC236}">
                <a16:creationId xmlns:a16="http://schemas.microsoft.com/office/drawing/2014/main" id="{264FF5A0-304A-44DA-A4D4-A1E66D92F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750722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AD43769B-7D6E-4E76-B810-BEC3B774B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597643"/>
            <a:ext cx="7503665" cy="5794689"/>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632710" y="798173"/>
            <a:ext cx="7034288" cy="841537"/>
          </a:xfrm>
        </p:spPr>
        <p:txBody>
          <a:bodyPr vert="horz" lIns="91440" tIns="45720" rIns="91440" bIns="45720" rtlCol="0" anchor="ctr">
            <a:normAutofit/>
          </a:bodyPr>
          <a:lstStyle/>
          <a:p>
            <a:r>
              <a:rPr lang="en-US" sz="2800" b="0" kern="1200" cap="all" dirty="0">
                <a:latin typeface="+mj-lt"/>
                <a:ea typeface="+mj-ea"/>
                <a:cs typeface="+mj-cs"/>
              </a:rPr>
              <a:t>Q &amp; A</a:t>
            </a:r>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670885" y="1689315"/>
            <a:ext cx="7037222" cy="4125337"/>
          </a:xfrm>
        </p:spPr>
        <p:txBody>
          <a:bodyPr vert="horz" lIns="91440" tIns="45720" rIns="91440" bIns="45720" rtlCol="0" anchor="ctr">
            <a:noAutofit/>
          </a:bodyPr>
          <a:lstStyle/>
          <a:p>
            <a:pPr>
              <a:buFont typeface="Wingdings 2" panose="05020102010507070707" pitchFamily="18" charset="2"/>
              <a:buChar char=""/>
            </a:pPr>
            <a:endParaRPr lang="en-US" sz="2400" dirty="0"/>
          </a:p>
          <a:p>
            <a:pPr>
              <a:buFont typeface="Wingdings 2" panose="05020102010507070707" pitchFamily="18" charset="2"/>
              <a:buChar char=""/>
            </a:pPr>
            <a:r>
              <a:rPr lang="en-US" sz="2400" dirty="0"/>
              <a:t>How did Jesus ascend to Heaven after he rose from the dead and will it be like or unlike his return</a:t>
            </a:r>
          </a:p>
          <a:p>
            <a:pPr lvl="1"/>
            <a:r>
              <a:rPr lang="en-US" sz="2400" dirty="0"/>
              <a:t>Answer  </a:t>
            </a:r>
            <a:r>
              <a:rPr lang="en-US" sz="2400" dirty="0">
                <a:solidFill>
                  <a:schemeClr val="accent4"/>
                </a:solidFill>
              </a:rPr>
              <a:t>he went UP to heaven and was hidden by a cloud.  When he comes again, he will come DOWN from heaven, with a </a:t>
            </a:r>
            <a:r>
              <a:rPr lang="en-GB" sz="2400" dirty="0">
                <a:solidFill>
                  <a:schemeClr val="accent4"/>
                </a:solidFill>
              </a:rPr>
              <a:t>with a loud command, with the voice of the archangel and with the trumpet call of God</a:t>
            </a:r>
            <a:r>
              <a:rPr lang="en-GB" sz="2400" dirty="0"/>
              <a:t> </a:t>
            </a:r>
          </a:p>
          <a:p>
            <a:endParaRPr lang="en-US" sz="2400" dirty="0"/>
          </a:p>
        </p:txBody>
      </p:sp>
      <p:sp>
        <p:nvSpPr>
          <p:cNvPr id="20" name="TextBox 19">
            <a:extLst>
              <a:ext uri="{FF2B5EF4-FFF2-40B4-BE49-F238E27FC236}">
                <a16:creationId xmlns:a16="http://schemas.microsoft.com/office/drawing/2014/main" id="{AB56FA3D-6A70-FC4E-9E97-5639897F0E92}"/>
              </a:ext>
            </a:extLst>
          </p:cNvPr>
          <p:cNvSpPr txBox="1"/>
          <p:nvPr/>
        </p:nvSpPr>
        <p:spPr>
          <a:xfrm>
            <a:off x="9857707" y="6657945"/>
            <a:ext cx="233429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choofrestorationtruths.blogspot.com/2015/04/abomination-of-desol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528975920"/>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 name="Rectangle 30">
            <a:extLst>
              <a:ext uri="{FF2B5EF4-FFF2-40B4-BE49-F238E27FC236}">
                <a16:creationId xmlns:a16="http://schemas.microsoft.com/office/drawing/2014/main" id="{B3B8DB28-FA7D-4C33-BBA2-6D73D0156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descr="A close up of a coral&#10;&#10;Description automatically generated">
            <a:extLst>
              <a:ext uri="{FF2B5EF4-FFF2-40B4-BE49-F238E27FC236}">
                <a16:creationId xmlns:a16="http://schemas.microsoft.com/office/drawing/2014/main" id="{08E8E448-45C4-C746-BB32-ECD2433CE115}"/>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r="444"/>
          <a:stretch/>
        </p:blipFill>
        <p:spPr>
          <a:xfrm>
            <a:off x="-2500" y="10"/>
            <a:ext cx="12191980" cy="6857990"/>
          </a:xfrm>
          <a:prstGeom prst="rect">
            <a:avLst/>
          </a:prstGeom>
        </p:spPr>
      </p:pic>
      <p:sp>
        <p:nvSpPr>
          <p:cNvPr id="33" name="Rectangle 32">
            <a:extLst>
              <a:ext uri="{FF2B5EF4-FFF2-40B4-BE49-F238E27FC236}">
                <a16:creationId xmlns:a16="http://schemas.microsoft.com/office/drawing/2014/main" id="{264FF5A0-304A-44DA-A4D4-A1E66D92F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750722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AD43769B-7D6E-4E76-B810-BEC3B774B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597643"/>
            <a:ext cx="7503665" cy="5794689"/>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632710" y="798173"/>
            <a:ext cx="7034288" cy="841537"/>
          </a:xfrm>
        </p:spPr>
        <p:txBody>
          <a:bodyPr vert="horz" lIns="91440" tIns="45720" rIns="91440" bIns="45720" rtlCol="0" anchor="ctr">
            <a:normAutofit/>
          </a:bodyPr>
          <a:lstStyle/>
          <a:p>
            <a:r>
              <a:rPr lang="en-US" sz="2800" b="0" kern="1200" cap="all" dirty="0">
                <a:latin typeface="+mj-lt"/>
                <a:ea typeface="+mj-ea"/>
                <a:cs typeface="+mj-cs"/>
              </a:rPr>
              <a:t>Q &amp; A</a:t>
            </a:r>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671288" y="1326214"/>
            <a:ext cx="7037222" cy="4547047"/>
          </a:xfrm>
        </p:spPr>
        <p:txBody>
          <a:bodyPr vert="horz" lIns="91440" tIns="45720" rIns="91440" bIns="45720" rtlCol="0" anchor="ctr">
            <a:noAutofit/>
          </a:bodyPr>
          <a:lstStyle/>
          <a:p>
            <a:pPr>
              <a:buFont typeface="Wingdings 2" panose="05020102010507070707" pitchFamily="18" charset="2"/>
              <a:buChar char=""/>
            </a:pPr>
            <a:r>
              <a:rPr lang="en-US" sz="2400" dirty="0">
                <a:solidFill>
                  <a:schemeClr val="tx1">
                    <a:lumMod val="75000"/>
                    <a:lumOff val="25000"/>
                  </a:schemeClr>
                </a:solidFill>
              </a:rPr>
              <a:t>What will the Holy City be like</a:t>
            </a:r>
          </a:p>
          <a:p>
            <a:pPr marL="171450" indent="-171450">
              <a:buFont typeface="Arial" panose="020B0604020202020204" pitchFamily="34" charset="0"/>
              <a:buChar char="•"/>
            </a:pPr>
            <a:r>
              <a:rPr lang="en-US" sz="1400" dirty="0">
                <a:solidFill>
                  <a:schemeClr val="tx1">
                    <a:lumMod val="75000"/>
                    <a:lumOff val="25000"/>
                  </a:schemeClr>
                </a:solidFill>
              </a:rPr>
              <a:t>Shines with Glory of God, brilliance like a jasper, clear as crystal</a:t>
            </a:r>
          </a:p>
          <a:p>
            <a:pPr marL="171450" indent="-171450">
              <a:buFont typeface="Arial" panose="020B0604020202020204" pitchFamily="34" charset="0"/>
              <a:buChar char="•"/>
            </a:pPr>
            <a:r>
              <a:rPr lang="en-US" sz="1400" dirty="0">
                <a:solidFill>
                  <a:schemeClr val="tx1">
                    <a:lumMod val="75000"/>
                    <a:lumOff val="25000"/>
                  </a:schemeClr>
                </a:solidFill>
              </a:rPr>
              <a:t>high wall with 12 gates and with 12 angels at each gate, on the gates is written the 12 tribes of Israel</a:t>
            </a:r>
          </a:p>
          <a:p>
            <a:pPr marL="171450" indent="-171450">
              <a:buFont typeface="Arial" panose="020B0604020202020204" pitchFamily="34" charset="0"/>
              <a:buChar char="•"/>
            </a:pPr>
            <a:r>
              <a:rPr lang="en-US" sz="1400" dirty="0">
                <a:solidFill>
                  <a:schemeClr val="tx1">
                    <a:lumMod val="75000"/>
                    <a:lumOff val="25000"/>
                  </a:schemeClr>
                </a:solidFill>
              </a:rPr>
              <a:t>3 gates on each side </a:t>
            </a:r>
          </a:p>
          <a:p>
            <a:pPr marL="171450" indent="-171450">
              <a:buFont typeface="Arial" panose="020B0604020202020204" pitchFamily="34" charset="0"/>
              <a:buChar char="•"/>
            </a:pPr>
            <a:r>
              <a:rPr lang="en-US" sz="1400" dirty="0">
                <a:solidFill>
                  <a:schemeClr val="tx1">
                    <a:lumMod val="75000"/>
                    <a:lumOff val="25000"/>
                  </a:schemeClr>
                </a:solidFill>
              </a:rPr>
              <a:t>Names of the apostles written on the foundation of the wall</a:t>
            </a:r>
          </a:p>
          <a:p>
            <a:pPr marL="171450" indent="-171450">
              <a:buFont typeface="Arial" panose="020B0604020202020204" pitchFamily="34" charset="0"/>
              <a:buChar char="•"/>
            </a:pPr>
            <a:r>
              <a:rPr lang="en-US" sz="1400" dirty="0">
                <a:solidFill>
                  <a:schemeClr val="tx1">
                    <a:lumMod val="75000"/>
                    <a:lumOff val="25000"/>
                  </a:schemeClr>
                </a:solidFill>
              </a:rPr>
              <a:t>City laid out like a square</a:t>
            </a:r>
          </a:p>
          <a:p>
            <a:pPr marL="171450" indent="-171450">
              <a:buFont typeface="Arial" panose="020B0604020202020204" pitchFamily="34" charset="0"/>
              <a:buChar char="•"/>
            </a:pPr>
            <a:r>
              <a:rPr lang="en-US" sz="1400" dirty="0">
                <a:solidFill>
                  <a:schemeClr val="tx1">
                    <a:lumMod val="75000"/>
                    <a:lumOff val="25000"/>
                  </a:schemeClr>
                </a:solidFill>
              </a:rPr>
              <a:t>wall was made of Jasper, the city of pure gold</a:t>
            </a:r>
          </a:p>
          <a:p>
            <a:pPr marL="171450" indent="-171450">
              <a:buFont typeface="Arial" panose="020B0604020202020204" pitchFamily="34" charset="0"/>
              <a:buChar char="•"/>
            </a:pPr>
            <a:r>
              <a:rPr lang="en-US" sz="1400" dirty="0">
                <a:solidFill>
                  <a:schemeClr val="tx1">
                    <a:lumMod val="75000"/>
                    <a:lumOff val="25000"/>
                  </a:schemeClr>
                </a:solidFill>
              </a:rPr>
              <a:t>the foundations (12 layers) each of a different kind of precious stone:</a:t>
            </a:r>
          </a:p>
          <a:p>
            <a:r>
              <a:rPr lang="en-US" sz="1400" dirty="0">
                <a:solidFill>
                  <a:schemeClr val="tx1">
                    <a:lumMod val="75000"/>
                    <a:lumOff val="25000"/>
                  </a:schemeClr>
                </a:solidFill>
              </a:rPr>
              <a:t>	Jasper, sapphire, agate, emerald, onyx, ruby, </a:t>
            </a:r>
            <a:r>
              <a:rPr lang="en-US" sz="1400" dirty="0" err="1">
                <a:solidFill>
                  <a:schemeClr val="tx1">
                    <a:lumMod val="75000"/>
                    <a:lumOff val="25000"/>
                  </a:schemeClr>
                </a:solidFill>
              </a:rPr>
              <a:t>chysolite</a:t>
            </a:r>
            <a:r>
              <a:rPr lang="en-US" sz="1400" dirty="0">
                <a:solidFill>
                  <a:schemeClr val="tx1">
                    <a:lumMod val="75000"/>
                    <a:lumOff val="25000"/>
                  </a:schemeClr>
                </a:solidFill>
              </a:rPr>
              <a:t>, beryl, topaz, turquoise, 	jacinth, amethyst.</a:t>
            </a:r>
          </a:p>
          <a:p>
            <a:pPr marL="171450" indent="-171450">
              <a:buFont typeface="Arial" panose="020B0604020202020204" pitchFamily="34" charset="0"/>
              <a:buChar char="•"/>
            </a:pPr>
            <a:r>
              <a:rPr lang="en-US" sz="1400" dirty="0">
                <a:solidFill>
                  <a:schemeClr val="tx1">
                    <a:lumMod val="75000"/>
                    <a:lumOff val="25000"/>
                  </a:schemeClr>
                </a:solidFill>
              </a:rPr>
              <a:t>12 Gates are 12 pearls, each gate a single pearl</a:t>
            </a:r>
          </a:p>
          <a:p>
            <a:r>
              <a:rPr lang="en-US" sz="1400" dirty="0">
                <a:solidFill>
                  <a:schemeClr val="tx1">
                    <a:lumMod val="75000"/>
                    <a:lumOff val="25000"/>
                  </a:schemeClr>
                </a:solidFill>
              </a:rPr>
              <a:t>	great street made of transparent glass</a:t>
            </a:r>
          </a:p>
        </p:txBody>
      </p:sp>
      <p:sp>
        <p:nvSpPr>
          <p:cNvPr id="20" name="TextBox 19">
            <a:extLst>
              <a:ext uri="{FF2B5EF4-FFF2-40B4-BE49-F238E27FC236}">
                <a16:creationId xmlns:a16="http://schemas.microsoft.com/office/drawing/2014/main" id="{AB56FA3D-6A70-FC4E-9E97-5639897F0E92}"/>
              </a:ext>
            </a:extLst>
          </p:cNvPr>
          <p:cNvSpPr txBox="1"/>
          <p:nvPr/>
        </p:nvSpPr>
        <p:spPr>
          <a:xfrm>
            <a:off x="9857707" y="6657945"/>
            <a:ext cx="233429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choofrestorationtruths.blogspot.com/2015/04/abomination-of-desol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768456644"/>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 name="Rectangle 30">
            <a:extLst>
              <a:ext uri="{FF2B5EF4-FFF2-40B4-BE49-F238E27FC236}">
                <a16:creationId xmlns:a16="http://schemas.microsoft.com/office/drawing/2014/main" id="{B3B8DB28-FA7D-4C33-BBA2-6D73D0156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descr="A close up of a coral&#10;&#10;Description automatically generated">
            <a:extLst>
              <a:ext uri="{FF2B5EF4-FFF2-40B4-BE49-F238E27FC236}">
                <a16:creationId xmlns:a16="http://schemas.microsoft.com/office/drawing/2014/main" id="{08E8E448-45C4-C746-BB32-ECD2433CE115}"/>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r="444"/>
          <a:stretch/>
        </p:blipFill>
        <p:spPr>
          <a:xfrm>
            <a:off x="-2500" y="10"/>
            <a:ext cx="12191980" cy="6857990"/>
          </a:xfrm>
          <a:prstGeom prst="rect">
            <a:avLst/>
          </a:prstGeom>
        </p:spPr>
      </p:pic>
      <p:sp>
        <p:nvSpPr>
          <p:cNvPr id="33" name="Rectangle 32">
            <a:extLst>
              <a:ext uri="{FF2B5EF4-FFF2-40B4-BE49-F238E27FC236}">
                <a16:creationId xmlns:a16="http://schemas.microsoft.com/office/drawing/2014/main" id="{264FF5A0-304A-44DA-A4D4-A1E66D92F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750722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AD43769B-7D6E-4E76-B810-BEC3B774B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597643"/>
            <a:ext cx="7503665" cy="5794689"/>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632710" y="798173"/>
            <a:ext cx="7034288" cy="841537"/>
          </a:xfrm>
        </p:spPr>
        <p:txBody>
          <a:bodyPr vert="horz" lIns="91440" tIns="45720" rIns="91440" bIns="45720" rtlCol="0" anchor="ctr">
            <a:normAutofit/>
          </a:bodyPr>
          <a:lstStyle/>
          <a:p>
            <a:r>
              <a:rPr lang="en-US" sz="2800" b="0" kern="1200" cap="all" dirty="0">
                <a:latin typeface="+mj-lt"/>
                <a:ea typeface="+mj-ea"/>
                <a:cs typeface="+mj-cs"/>
              </a:rPr>
              <a:t>Q &amp; A</a:t>
            </a:r>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670885" y="1689315"/>
            <a:ext cx="7037222" cy="4125337"/>
          </a:xfrm>
        </p:spPr>
        <p:txBody>
          <a:bodyPr vert="horz" lIns="91440" tIns="45720" rIns="91440" bIns="45720" rtlCol="0" anchor="ctr">
            <a:noAutofit/>
          </a:bodyPr>
          <a:lstStyle/>
          <a:p>
            <a:pPr>
              <a:buFont typeface="Wingdings 2" panose="05020102010507070707" pitchFamily="18" charset="2"/>
              <a:buChar char=""/>
            </a:pPr>
            <a:r>
              <a:rPr lang="en-US" sz="2400" dirty="0">
                <a:solidFill>
                  <a:schemeClr val="tx1">
                    <a:lumMod val="75000"/>
                    <a:lumOff val="25000"/>
                  </a:schemeClr>
                </a:solidFill>
              </a:rPr>
              <a:t>Memorize John 14:2;3.</a:t>
            </a:r>
          </a:p>
          <a:p>
            <a:pPr>
              <a:buFont typeface="Wingdings 2" panose="05020102010507070707" pitchFamily="18" charset="2"/>
              <a:buChar char=""/>
            </a:pPr>
            <a:r>
              <a:rPr lang="en-US" sz="2400" dirty="0">
                <a:solidFill>
                  <a:schemeClr val="tx1">
                    <a:lumMod val="75000"/>
                    <a:lumOff val="25000"/>
                  </a:schemeClr>
                </a:solidFill>
              </a:rPr>
              <a:t> Act out a parable from the Bible about Jesus’ Second Coming</a:t>
            </a:r>
          </a:p>
          <a:p>
            <a:pPr lvl="1"/>
            <a:r>
              <a:rPr lang="en-US" sz="1900" dirty="0"/>
              <a:t>(Record a video with your family)</a:t>
            </a:r>
          </a:p>
          <a:p>
            <a:pPr>
              <a:buFont typeface="Wingdings 2" panose="05020102010507070707" pitchFamily="18" charset="2"/>
              <a:buChar char=""/>
            </a:pPr>
            <a:r>
              <a:rPr lang="en-US" sz="2400" dirty="0">
                <a:solidFill>
                  <a:schemeClr val="tx1">
                    <a:lumMod val="75000"/>
                    <a:lumOff val="25000"/>
                  </a:schemeClr>
                </a:solidFill>
              </a:rPr>
              <a:t>Create a Poster or Model of how you imagine what the Pearly Gate will look like.</a:t>
            </a:r>
          </a:p>
          <a:p>
            <a:pPr lvl="1"/>
            <a:r>
              <a:rPr lang="en-US" sz="1900" dirty="0"/>
              <a:t>(Hand this into your leader when you next meet at church)</a:t>
            </a:r>
            <a:endParaRPr lang="en-US" sz="2400" dirty="0">
              <a:solidFill>
                <a:schemeClr val="tx1">
                  <a:lumMod val="75000"/>
                  <a:lumOff val="25000"/>
                </a:schemeClr>
              </a:solidFill>
            </a:endParaRPr>
          </a:p>
          <a:p>
            <a:endParaRPr lang="en-US" sz="2400" dirty="0"/>
          </a:p>
        </p:txBody>
      </p:sp>
      <p:sp>
        <p:nvSpPr>
          <p:cNvPr id="20" name="TextBox 19">
            <a:extLst>
              <a:ext uri="{FF2B5EF4-FFF2-40B4-BE49-F238E27FC236}">
                <a16:creationId xmlns:a16="http://schemas.microsoft.com/office/drawing/2014/main" id="{AB56FA3D-6A70-FC4E-9E97-5639897F0E92}"/>
              </a:ext>
            </a:extLst>
          </p:cNvPr>
          <p:cNvSpPr txBox="1"/>
          <p:nvPr/>
        </p:nvSpPr>
        <p:spPr>
          <a:xfrm>
            <a:off x="9857707" y="6657945"/>
            <a:ext cx="233429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choofrestorationtruths.blogspot.com/2015/04/abomination-of-desol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17715312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100" name="Rectangle 99">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4200" y="1524001"/>
            <a:ext cx="3412067" cy="3478384"/>
          </a:xfrm>
        </p:spPr>
        <p:txBody>
          <a:bodyPr vert="horz" lIns="91440" tIns="45720" rIns="91440" bIns="45720" rtlCol="0" anchor="b">
            <a:normAutofit/>
          </a:bodyPr>
          <a:lstStyle/>
          <a:p>
            <a:br>
              <a:rPr lang="en-US" sz="2500" dirty="0"/>
            </a:br>
            <a:r>
              <a:rPr lang="en-US" sz="2500" dirty="0"/>
              <a:t>Where can we find a </a:t>
            </a:r>
            <a:r>
              <a:rPr lang="en-US" sz="2500" i="1" dirty="0"/>
              <a:t>PROMISE</a:t>
            </a:r>
            <a:r>
              <a:rPr lang="en-US" sz="2500" dirty="0"/>
              <a:t> that Jesus is going to come back again?</a:t>
            </a:r>
            <a:br>
              <a:rPr lang="en-US" sz="2500" dirty="0"/>
            </a:br>
            <a:br>
              <a:rPr lang="en-US" sz="2500" dirty="0"/>
            </a:br>
            <a:r>
              <a:rPr lang="en-US" sz="2500" dirty="0"/>
              <a:t>John 14:1-3										Acts 1:11</a:t>
            </a:r>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584200" y="5145513"/>
            <a:ext cx="3412067" cy="738820"/>
          </a:xfrm>
        </p:spPr>
        <p:txBody>
          <a:bodyPr vert="horz" lIns="91440" tIns="45720" rIns="91440" bIns="45720" rtlCol="0" anchor="t">
            <a:normAutofit/>
          </a:bodyPr>
          <a:lstStyle/>
          <a:p>
            <a:r>
              <a:rPr lang="en-US" kern="1200" cap="all">
                <a:solidFill>
                  <a:srgbClr val="FFFFFF">
                    <a:alpha val="75000"/>
                  </a:srgbClr>
                </a:solidFill>
                <a:latin typeface="+mn-lt"/>
                <a:ea typeface="+mn-ea"/>
                <a:cs typeface="+mn-cs"/>
              </a:rPr>
              <a:t>.</a:t>
            </a:r>
          </a:p>
        </p:txBody>
      </p:sp>
      <p:pic>
        <p:nvPicPr>
          <p:cNvPr id="19" name="Content Placeholder 18" descr="A close up of a coral&#10;&#10;Description automatically generated">
            <a:extLst>
              <a:ext uri="{FF2B5EF4-FFF2-40B4-BE49-F238E27FC236}">
                <a16:creationId xmlns:a16="http://schemas.microsoft.com/office/drawing/2014/main" id="{08E8E448-45C4-C746-BB32-ECD2433CE115}"/>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444"/>
          <a:stretch/>
        </p:blipFill>
        <p:spPr>
          <a:xfrm>
            <a:off x="4765053" y="1514536"/>
            <a:ext cx="6764864" cy="3805218"/>
          </a:xfrm>
          <a:prstGeom prst="rect">
            <a:avLst/>
          </a:prstGeom>
        </p:spPr>
      </p:pic>
      <p:sp>
        <p:nvSpPr>
          <p:cNvPr id="20" name="TextBox 19">
            <a:extLst>
              <a:ext uri="{FF2B5EF4-FFF2-40B4-BE49-F238E27FC236}">
                <a16:creationId xmlns:a16="http://schemas.microsoft.com/office/drawing/2014/main" id="{AB56FA3D-6A70-FC4E-9E97-5639897F0E92}"/>
              </a:ext>
            </a:extLst>
          </p:cNvPr>
          <p:cNvSpPr txBox="1"/>
          <p:nvPr/>
        </p:nvSpPr>
        <p:spPr>
          <a:xfrm>
            <a:off x="9195624" y="5119699"/>
            <a:ext cx="233429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choofrestorationtruths.blogspot.com/2015/04/abomination-of-desol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399115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9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9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96">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100" name="Rectangle 99">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01" name="Rectangle 10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4200" y="1524001"/>
            <a:ext cx="3412067" cy="3478384"/>
          </a:xfrm>
        </p:spPr>
        <p:txBody>
          <a:bodyPr vert="horz" lIns="91440" tIns="45720" rIns="91440" bIns="45720" rtlCol="0" anchor="b">
            <a:normAutofit/>
          </a:bodyPr>
          <a:lstStyle/>
          <a:p>
            <a:br>
              <a:rPr lang="en-US" sz="2500" dirty="0"/>
            </a:br>
            <a:r>
              <a:rPr lang="en-US" sz="2500" dirty="0"/>
              <a:t>Where can we find a </a:t>
            </a:r>
            <a:r>
              <a:rPr lang="en-US" sz="2500" i="1" dirty="0"/>
              <a:t>PROMISE</a:t>
            </a:r>
            <a:r>
              <a:rPr lang="en-US" sz="2500" dirty="0"/>
              <a:t> that Jesus is going to come back again?</a:t>
            </a:r>
            <a:br>
              <a:rPr lang="en-US" sz="2500" dirty="0"/>
            </a:br>
            <a:br>
              <a:rPr lang="en-US" sz="2500" dirty="0"/>
            </a:br>
            <a:endParaRPr lang="en-US" sz="2500" dirty="0"/>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584200" y="5145513"/>
            <a:ext cx="3412067" cy="738820"/>
          </a:xfrm>
        </p:spPr>
        <p:txBody>
          <a:bodyPr vert="horz" lIns="91440" tIns="45720" rIns="91440" bIns="45720" rtlCol="0" anchor="t">
            <a:normAutofit/>
          </a:bodyPr>
          <a:lstStyle/>
          <a:p>
            <a:r>
              <a:rPr lang="en-US" kern="1200" cap="all">
                <a:solidFill>
                  <a:srgbClr val="FFFFFF">
                    <a:alpha val="75000"/>
                  </a:srgbClr>
                </a:solidFill>
                <a:latin typeface="+mn-lt"/>
                <a:ea typeface="+mn-ea"/>
                <a:cs typeface="+mn-cs"/>
              </a:rPr>
              <a:t>.</a:t>
            </a:r>
          </a:p>
        </p:txBody>
      </p:sp>
      <p:sp>
        <p:nvSpPr>
          <p:cNvPr id="6" name="Content Placeholder 5">
            <a:extLst>
              <a:ext uri="{FF2B5EF4-FFF2-40B4-BE49-F238E27FC236}">
                <a16:creationId xmlns:a16="http://schemas.microsoft.com/office/drawing/2014/main" id="{9436593E-2CAC-A344-AAEB-397E3A24338B}"/>
              </a:ext>
            </a:extLst>
          </p:cNvPr>
          <p:cNvSpPr>
            <a:spLocks noGrp="1"/>
          </p:cNvSpPr>
          <p:nvPr>
            <p:ph idx="1"/>
          </p:nvPr>
        </p:nvSpPr>
        <p:spPr/>
        <p:txBody>
          <a:bodyPr/>
          <a:lstStyle/>
          <a:p>
            <a:endParaRPr lang="en-US" dirty="0"/>
          </a:p>
        </p:txBody>
      </p:sp>
      <p:sp>
        <p:nvSpPr>
          <p:cNvPr id="7" name="Rectangle 6">
            <a:extLst>
              <a:ext uri="{FF2B5EF4-FFF2-40B4-BE49-F238E27FC236}">
                <a16:creationId xmlns:a16="http://schemas.microsoft.com/office/drawing/2014/main" id="{5966DEDE-C760-A044-A30B-DDFDC4A31422}"/>
              </a:ext>
            </a:extLst>
          </p:cNvPr>
          <p:cNvSpPr/>
          <p:nvPr/>
        </p:nvSpPr>
        <p:spPr>
          <a:xfrm>
            <a:off x="4900928" y="2134180"/>
            <a:ext cx="3772186" cy="923330"/>
          </a:xfrm>
          <a:prstGeom prst="rect">
            <a:avLst/>
          </a:prstGeom>
          <a:noFill/>
        </p:spPr>
        <p:txBody>
          <a:bodyPr wrap="none" lIns="91440" tIns="45720" rIns="91440" bIns="45720">
            <a:spAutoFit/>
          </a:bodyPr>
          <a:lstStyle/>
          <a:p>
            <a:pPr algn="ctr"/>
            <a:r>
              <a:rPr lang="en-GB" sz="5400" b="1" cap="none" spc="0" dirty="0">
                <a:ln w="13462">
                  <a:solidFill>
                    <a:schemeClr val="bg1"/>
                  </a:solidFill>
                  <a:prstDash val="solid"/>
                </a:ln>
                <a:solidFill>
                  <a:schemeClr val="tx1">
                    <a:lumMod val="85000"/>
                    <a:lumOff val="15000"/>
                  </a:schemeClr>
                </a:solidFill>
                <a:effectLst>
                  <a:outerShdw dist="38100" dir="2700000" sx="101000" sy="101000" algn="bl" rotWithShape="0">
                    <a:schemeClr val="accent6">
                      <a:lumMod val="50000"/>
                    </a:schemeClr>
                  </a:outerShdw>
                </a:effectLst>
              </a:rPr>
              <a:t>John 14:1-3</a:t>
            </a:r>
          </a:p>
        </p:txBody>
      </p:sp>
      <p:sp>
        <p:nvSpPr>
          <p:cNvPr id="8" name="Rectangle 7">
            <a:extLst>
              <a:ext uri="{FF2B5EF4-FFF2-40B4-BE49-F238E27FC236}">
                <a16:creationId xmlns:a16="http://schemas.microsoft.com/office/drawing/2014/main" id="{CD66AED1-09FD-5A4B-8E4C-B1E34D6CF5A2}"/>
              </a:ext>
            </a:extLst>
          </p:cNvPr>
          <p:cNvSpPr/>
          <p:nvPr/>
        </p:nvSpPr>
        <p:spPr>
          <a:xfrm>
            <a:off x="5028883" y="3723661"/>
            <a:ext cx="3040897"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Acts 1:11</a:t>
            </a:r>
          </a:p>
        </p:txBody>
      </p:sp>
    </p:spTree>
    <p:extLst>
      <p:ext uri="{BB962C8B-B14F-4D97-AF65-F5344CB8AC3E}">
        <p14:creationId xmlns:p14="http://schemas.microsoft.com/office/powerpoint/2010/main" val="3990262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9" name="Rectangle 128">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1" name="Rectangle 130">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3" name="Rectangle 132">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35" name="Rectangle 134">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138" name="Rectangle 137">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9" name="Rectangle 138">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4200" y="1524001"/>
            <a:ext cx="3412067" cy="3478384"/>
          </a:xfrm>
        </p:spPr>
        <p:txBody>
          <a:bodyPr vert="horz" lIns="91440" tIns="45720" rIns="91440" bIns="45720" rtlCol="0" anchor="b">
            <a:normAutofit/>
          </a:bodyPr>
          <a:lstStyle/>
          <a:p>
            <a:br>
              <a:rPr lang="en-US" sz="1400" dirty="0"/>
            </a:br>
            <a:r>
              <a:rPr lang="en-US" sz="1400" dirty="0"/>
              <a:t>							</a:t>
            </a:r>
            <a:br>
              <a:rPr lang="en-US" sz="1400" dirty="0"/>
            </a:br>
            <a:endParaRPr lang="en-US" sz="1400" dirty="0"/>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584200" y="5145513"/>
            <a:ext cx="3412067" cy="738820"/>
          </a:xfrm>
        </p:spPr>
        <p:txBody>
          <a:bodyPr vert="horz" lIns="91440" tIns="45720" rIns="91440" bIns="45720" rtlCol="0" anchor="t">
            <a:normAutofit/>
          </a:bodyPr>
          <a:lstStyle/>
          <a:p>
            <a:r>
              <a:rPr lang="en-US" kern="1200" cap="all">
                <a:solidFill>
                  <a:srgbClr val="FFFFFF">
                    <a:alpha val="75000"/>
                  </a:srgbClr>
                </a:solidFill>
                <a:latin typeface="+mn-lt"/>
                <a:ea typeface="+mn-ea"/>
                <a:cs typeface="+mn-cs"/>
              </a:rPr>
              <a:t>.</a:t>
            </a:r>
          </a:p>
        </p:txBody>
      </p:sp>
      <p:sp>
        <p:nvSpPr>
          <p:cNvPr id="5" name="Content Placeholder 4">
            <a:extLst>
              <a:ext uri="{FF2B5EF4-FFF2-40B4-BE49-F238E27FC236}">
                <a16:creationId xmlns:a16="http://schemas.microsoft.com/office/drawing/2014/main" id="{83DC4F81-CD4B-D640-BA9D-E0652F7987B0}"/>
              </a:ext>
            </a:extLst>
          </p:cNvPr>
          <p:cNvSpPr>
            <a:spLocks noGrp="1"/>
          </p:cNvSpPr>
          <p:nvPr>
            <p:ph idx="1"/>
          </p:nvPr>
        </p:nvSpPr>
        <p:spPr>
          <a:xfrm>
            <a:off x="4716651" y="1167659"/>
            <a:ext cx="6650991" cy="4658216"/>
          </a:xfrm>
        </p:spPr>
        <p:txBody>
          <a:bodyPr>
            <a:normAutofit fontScale="92500" lnSpcReduction="10000"/>
          </a:bodyPr>
          <a:lstStyle/>
          <a:p>
            <a:r>
              <a:rPr lang="en-US" sz="2800" dirty="0"/>
              <a:t>John 14:1-3	</a:t>
            </a:r>
            <a:br>
              <a:rPr lang="en-US" sz="2800" dirty="0"/>
            </a:br>
            <a:r>
              <a:rPr lang="en-US" sz="2800" dirty="0"/>
              <a:t>							</a:t>
            </a:r>
            <a:br>
              <a:rPr lang="en-US" sz="2800" dirty="0"/>
            </a:br>
            <a:r>
              <a:rPr lang="en-GB" sz="2800" dirty="0"/>
              <a:t>Jesus said, “Don’t let your hearts be troubled. Trust in God. And trust in me. </a:t>
            </a:r>
            <a:r>
              <a:rPr lang="en-GB" sz="2800" b="1" baseline="30000" dirty="0"/>
              <a:t>2 </a:t>
            </a:r>
            <a:r>
              <a:rPr lang="en-GB" sz="2800" dirty="0"/>
              <a:t>There are many rooms in my Father’s house. I would not tell you this if it were not true. I am going there to prepare a place for you. </a:t>
            </a:r>
            <a:r>
              <a:rPr lang="en-GB" sz="2800" b="1" baseline="30000" dirty="0"/>
              <a:t>3 </a:t>
            </a:r>
            <a:r>
              <a:rPr lang="en-GB" sz="2800" dirty="0"/>
              <a:t>After I go and prepare a place for you, I will come back. Then I will take you to be with me so that you may be where I am</a:t>
            </a:r>
            <a:r>
              <a:rPr lang="en-GB" dirty="0"/>
              <a:t>.”</a:t>
            </a:r>
            <a:endParaRPr lang="en-US" dirty="0"/>
          </a:p>
        </p:txBody>
      </p:sp>
      <mc:AlternateContent xmlns:mc="http://schemas.openxmlformats.org/markup-compatibility/2006">
        <mc:Choice xmlns:am3d="http://schemas.microsoft.com/office/drawing/2017/model3d" Requires="am3d">
          <p:graphicFrame>
            <p:nvGraphicFramePr>
              <p:cNvPr id="6" name="3D Model 5" descr="Diploma">
                <a:extLst>
                  <a:ext uri="{FF2B5EF4-FFF2-40B4-BE49-F238E27FC236}">
                    <a16:creationId xmlns:a16="http://schemas.microsoft.com/office/drawing/2014/main" id="{A43597B1-4B79-8E48-A4EA-70E1078CBC5F}"/>
                  </a:ext>
                </a:extLst>
              </p:cNvPr>
              <p:cNvGraphicFramePr>
                <a:graphicFrameLocks noChangeAspect="1"/>
              </p:cNvGraphicFramePr>
              <p:nvPr>
                <p:extLst>
                  <p:ext uri="{D42A27DB-BD31-4B8C-83A1-F6EECF244321}">
                    <p14:modId xmlns:p14="http://schemas.microsoft.com/office/powerpoint/2010/main" val="735184771"/>
                  </p:ext>
                </p:extLst>
              </p:nvPr>
            </p:nvGraphicFramePr>
            <p:xfrm>
              <a:off x="-2958" y="1274086"/>
              <a:ext cx="5088724" cy="1941583"/>
            </p:xfrm>
            <a:graphic>
              <a:graphicData uri="http://schemas.microsoft.com/office/drawing/2017/model3d">
                <am3d:model3d r:embed="rId2">
                  <am3d:spPr>
                    <a:xfrm>
                      <a:off x="0" y="0"/>
                      <a:ext cx="5088724" cy="1941583"/>
                    </a:xfrm>
                    <a:prstGeom prst="rect">
                      <a:avLst/>
                    </a:prstGeom>
                  </am3d:spPr>
                  <am3d:camera>
                    <am3d:pos x="0" y="0" z="51101798"/>
                    <am3d:up dx="0" dy="36000000" dz="0"/>
                    <am3d:lookAt x="0" y="0" z="0"/>
                    <am3d:perspective fov="2700000"/>
                  </am3d:camera>
                  <am3d:trans>
                    <am3d:meterPerModelUnit n="9105228" d="1000000"/>
                    <am3d:preTrans dx="1192" dy="-6734768" dz="-25999"/>
                    <am3d:scale>
                      <am3d:sx n="1000000" d="1000000"/>
                      <am3d:sy n="1000000" d="1000000"/>
                      <am3d:sz n="1000000" d="1000000"/>
                    </am3d:scale>
                    <am3d:rot ax="1200000" ay="1800000" az="600000"/>
                    <am3d:postTrans dx="0" dy="0" dz="0"/>
                  </am3d:trans>
                  <am3d:raster rName="Office3DRenderer" rVer="16.0.8326">
                    <am3d:blip r:embed="rId3"/>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Diploma">
                <a:extLst>
                  <a:ext uri="{FF2B5EF4-FFF2-40B4-BE49-F238E27FC236}">
                    <a16:creationId xmlns:a16="http://schemas.microsoft.com/office/drawing/2014/main" id="{A43597B1-4B79-8E48-A4EA-70E1078CBC5F}"/>
                  </a:ext>
                </a:extLst>
              </p:cNvPr>
              <p:cNvPicPr>
                <a:picLocks noGrp="1" noRot="1" noChangeAspect="1" noMove="1" noResize="1" noEditPoints="1" noAdjustHandles="1" noChangeArrowheads="1" noChangeShapeType="1" noCrop="1"/>
              </p:cNvPicPr>
              <p:nvPr/>
            </p:nvPicPr>
            <p:blipFill>
              <a:blip r:embed="rId3"/>
              <a:stretch>
                <a:fillRect/>
              </a:stretch>
            </p:blipFill>
            <p:spPr>
              <a:xfrm>
                <a:off x="-2958" y="1274086"/>
                <a:ext cx="5088724" cy="1941583"/>
              </a:xfrm>
              <a:prstGeom prst="rect">
                <a:avLst/>
              </a:prstGeom>
            </p:spPr>
          </p:pic>
        </mc:Fallback>
      </mc:AlternateContent>
      <p:sp>
        <p:nvSpPr>
          <p:cNvPr id="7" name="Rectangle 6">
            <a:extLst>
              <a:ext uri="{FF2B5EF4-FFF2-40B4-BE49-F238E27FC236}">
                <a16:creationId xmlns:a16="http://schemas.microsoft.com/office/drawing/2014/main" id="{FAD54064-2A6D-E546-8E52-5E3736E35897}"/>
              </a:ext>
            </a:extLst>
          </p:cNvPr>
          <p:cNvSpPr/>
          <p:nvPr/>
        </p:nvSpPr>
        <p:spPr>
          <a:xfrm>
            <a:off x="1045003" y="3562288"/>
            <a:ext cx="2583721" cy="923330"/>
          </a:xfrm>
          <a:prstGeom prst="rect">
            <a:avLst/>
          </a:prstGeom>
          <a:noFill/>
        </p:spPr>
        <p:txBody>
          <a:bodyPr wrap="none" lIns="91440" tIns="45720" rIns="91440" bIns="45720">
            <a:spAutoFit/>
          </a:bodyPr>
          <a:lstStyle/>
          <a:p>
            <a:pPr algn="ctr"/>
            <a:r>
              <a:rPr lang="en-GB"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Promise</a:t>
            </a:r>
            <a:endPar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769410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descr="A large brick building with grass in front of a house&#10;&#10;Description automatically generated">
            <a:extLst>
              <a:ext uri="{FF2B5EF4-FFF2-40B4-BE49-F238E27FC236}">
                <a16:creationId xmlns:a16="http://schemas.microsoft.com/office/drawing/2014/main" id="{A8E70670-5BA1-E440-AF24-DFCB610D41D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13984" y="629473"/>
            <a:ext cx="7980275" cy="6078309"/>
          </a:xfrm>
          <a:prstGeom prst="rect">
            <a:avLst/>
          </a:prstGeom>
        </p:spPr>
      </p:pic>
      <p:sp>
        <p:nvSpPr>
          <p:cNvPr id="4" name="TextBox 3">
            <a:extLst>
              <a:ext uri="{FF2B5EF4-FFF2-40B4-BE49-F238E27FC236}">
                <a16:creationId xmlns:a16="http://schemas.microsoft.com/office/drawing/2014/main" id="{4A3A3612-A1E9-B347-8318-E76D52D26E8A}"/>
              </a:ext>
            </a:extLst>
          </p:cNvPr>
          <p:cNvSpPr txBox="1"/>
          <p:nvPr/>
        </p:nvSpPr>
        <p:spPr>
          <a:xfrm>
            <a:off x="2113984" y="6890225"/>
            <a:ext cx="8177498" cy="230832"/>
          </a:xfrm>
          <a:prstGeom prst="rect">
            <a:avLst/>
          </a:prstGeom>
          <a:noFill/>
        </p:spPr>
        <p:txBody>
          <a:bodyPr wrap="square" rtlCol="0">
            <a:spAutoFit/>
          </a:bodyPr>
          <a:lstStyle/>
          <a:p>
            <a:r>
              <a:rPr lang="en-US" sz="900">
                <a:hlinkClick r:id="rId3" tooltip="https://en.wikipedia.org/wiki/Overholser_Mansion"/>
              </a:rPr>
              <a:t>This Photo</a:t>
            </a:r>
            <a:r>
              <a:rPr lang="en-US" sz="900"/>
              <a:t> by Unknown Author is licensed under </a:t>
            </a:r>
            <a:r>
              <a:rPr lang="en-US" sz="900">
                <a:hlinkClick r:id="rId4" tooltip="https://creativecommons.org/licenses/by-sa/3.0/"/>
              </a:rPr>
              <a:t>CC BY-SA</a:t>
            </a:r>
            <a:endParaRPr lang="en-US" sz="900"/>
          </a:p>
        </p:txBody>
      </p:sp>
      <p:sp>
        <p:nvSpPr>
          <p:cNvPr id="5" name="Rectangle 4">
            <a:extLst>
              <a:ext uri="{FF2B5EF4-FFF2-40B4-BE49-F238E27FC236}">
                <a16:creationId xmlns:a16="http://schemas.microsoft.com/office/drawing/2014/main" id="{CAD238CF-56FE-824B-A21B-4E0843DEEE40}"/>
              </a:ext>
            </a:extLst>
          </p:cNvPr>
          <p:cNvSpPr/>
          <p:nvPr/>
        </p:nvSpPr>
        <p:spPr>
          <a:xfrm rot="640081">
            <a:off x="9184958" y="860641"/>
            <a:ext cx="2583721" cy="923330"/>
          </a:xfrm>
          <a:prstGeom prst="rect">
            <a:avLst/>
          </a:prstGeom>
          <a:noFill/>
        </p:spPr>
        <p:txBody>
          <a:bodyPr wrap="none" lIns="91440" tIns="45720" rIns="91440" bIns="45720">
            <a:spAutoFit/>
          </a:bodyPr>
          <a:lstStyle/>
          <a:p>
            <a:pPr algn="ctr"/>
            <a:r>
              <a:rPr lang="en-GB"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Promise</a:t>
            </a:r>
            <a:endPar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948118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9" name="Rectangle 128">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1" name="Rectangle 130">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3" name="Rectangle 132">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35" name="Rectangle 134">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138" name="Rectangle 137">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9" name="Rectangle 138">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0945F80-060C-4D45-859D-8E342BF9C95B}"/>
              </a:ext>
            </a:extLst>
          </p:cNvPr>
          <p:cNvSpPr>
            <a:spLocks noGrp="1"/>
          </p:cNvSpPr>
          <p:nvPr>
            <p:ph type="title"/>
          </p:nvPr>
        </p:nvSpPr>
        <p:spPr>
          <a:xfrm>
            <a:off x="584200" y="1524001"/>
            <a:ext cx="3412067" cy="3478384"/>
          </a:xfrm>
        </p:spPr>
        <p:txBody>
          <a:bodyPr vert="horz" lIns="91440" tIns="45720" rIns="91440" bIns="45720" rtlCol="0" anchor="b">
            <a:normAutofit/>
          </a:bodyPr>
          <a:lstStyle/>
          <a:p>
            <a:br>
              <a:rPr lang="en-US" sz="1400" dirty="0"/>
            </a:br>
            <a:r>
              <a:rPr lang="en-US" sz="1400" dirty="0"/>
              <a:t>							</a:t>
            </a:r>
            <a:br>
              <a:rPr lang="en-US" sz="1400" dirty="0"/>
            </a:br>
            <a:endParaRPr lang="en-US" sz="1400" dirty="0"/>
          </a:p>
        </p:txBody>
      </p:sp>
      <p:sp>
        <p:nvSpPr>
          <p:cNvPr id="4" name="Text Placeholder 3">
            <a:extLst>
              <a:ext uri="{FF2B5EF4-FFF2-40B4-BE49-F238E27FC236}">
                <a16:creationId xmlns:a16="http://schemas.microsoft.com/office/drawing/2014/main" id="{C6CBA96B-35B1-D644-98C9-8C9FD4AEFB15}"/>
              </a:ext>
            </a:extLst>
          </p:cNvPr>
          <p:cNvSpPr>
            <a:spLocks noGrp="1"/>
          </p:cNvSpPr>
          <p:nvPr>
            <p:ph type="body" sz="half" idx="2"/>
          </p:nvPr>
        </p:nvSpPr>
        <p:spPr>
          <a:xfrm>
            <a:off x="584200" y="5145513"/>
            <a:ext cx="3412067" cy="738820"/>
          </a:xfrm>
        </p:spPr>
        <p:txBody>
          <a:bodyPr vert="horz" lIns="91440" tIns="45720" rIns="91440" bIns="45720" rtlCol="0" anchor="t">
            <a:normAutofit/>
          </a:bodyPr>
          <a:lstStyle/>
          <a:p>
            <a:r>
              <a:rPr lang="en-US" kern="1200" cap="all">
                <a:solidFill>
                  <a:srgbClr val="FFFFFF">
                    <a:alpha val="75000"/>
                  </a:srgbClr>
                </a:solidFill>
                <a:latin typeface="+mn-lt"/>
                <a:ea typeface="+mn-ea"/>
                <a:cs typeface="+mn-cs"/>
              </a:rPr>
              <a:t>.</a:t>
            </a:r>
          </a:p>
        </p:txBody>
      </p:sp>
      <p:sp>
        <p:nvSpPr>
          <p:cNvPr id="5" name="Content Placeholder 4">
            <a:extLst>
              <a:ext uri="{FF2B5EF4-FFF2-40B4-BE49-F238E27FC236}">
                <a16:creationId xmlns:a16="http://schemas.microsoft.com/office/drawing/2014/main" id="{83DC4F81-CD4B-D640-BA9D-E0652F7987B0}"/>
              </a:ext>
            </a:extLst>
          </p:cNvPr>
          <p:cNvSpPr>
            <a:spLocks noGrp="1"/>
          </p:cNvSpPr>
          <p:nvPr>
            <p:ph idx="1"/>
          </p:nvPr>
        </p:nvSpPr>
        <p:spPr>
          <a:xfrm>
            <a:off x="4716651" y="1167659"/>
            <a:ext cx="6650991" cy="4658216"/>
          </a:xfrm>
        </p:spPr>
        <p:txBody>
          <a:bodyPr>
            <a:normAutofit/>
          </a:bodyPr>
          <a:lstStyle/>
          <a:p>
            <a:r>
              <a:rPr lang="en-US" sz="2800" dirty="0">
                <a:solidFill>
                  <a:schemeClr val="tx1"/>
                </a:solidFill>
              </a:rPr>
              <a:t>Acts 1:11 </a:t>
            </a:r>
            <a:r>
              <a:rPr lang="en-US" sz="2800" dirty="0"/>
              <a:t>	</a:t>
            </a:r>
            <a:br>
              <a:rPr lang="en-US" sz="2800" dirty="0"/>
            </a:br>
            <a:r>
              <a:rPr lang="en-US" sz="2800" dirty="0"/>
              <a:t>							</a:t>
            </a:r>
            <a:br>
              <a:rPr lang="en-US" sz="2800" dirty="0"/>
            </a:br>
            <a:r>
              <a:rPr lang="en-GB" sz="2800" dirty="0"/>
              <a:t>They said, “Men of Galilee, why are you standing here looking into the sky? You saw Jesus taken away from you into heaven. He will come back in the same way you saw him go.”</a:t>
            </a:r>
            <a:endParaRPr lang="en-US" sz="2800" dirty="0"/>
          </a:p>
        </p:txBody>
      </p:sp>
      <mc:AlternateContent xmlns:mc="http://schemas.openxmlformats.org/markup-compatibility/2006">
        <mc:Choice xmlns:am3d="http://schemas.microsoft.com/office/drawing/2017/model3d" Requires="am3d">
          <p:graphicFrame>
            <p:nvGraphicFramePr>
              <p:cNvPr id="6" name="3D Model 5" descr="Diploma">
                <a:extLst>
                  <a:ext uri="{FF2B5EF4-FFF2-40B4-BE49-F238E27FC236}">
                    <a16:creationId xmlns:a16="http://schemas.microsoft.com/office/drawing/2014/main" id="{A43597B1-4B79-8E48-A4EA-70E1078CBC5F}"/>
                  </a:ext>
                </a:extLst>
              </p:cNvPr>
              <p:cNvGraphicFramePr>
                <a:graphicFrameLocks noChangeAspect="1"/>
              </p:cNvGraphicFramePr>
              <p:nvPr/>
            </p:nvGraphicFramePr>
            <p:xfrm>
              <a:off x="-2958" y="1274086"/>
              <a:ext cx="5088724" cy="1941583"/>
            </p:xfrm>
            <a:graphic>
              <a:graphicData uri="http://schemas.microsoft.com/office/drawing/2017/model3d">
                <am3d:model3d r:embed="rId2">
                  <am3d:spPr>
                    <a:xfrm>
                      <a:off x="0" y="0"/>
                      <a:ext cx="5088724" cy="1941583"/>
                    </a:xfrm>
                    <a:prstGeom prst="rect">
                      <a:avLst/>
                    </a:prstGeom>
                  </am3d:spPr>
                  <am3d:camera>
                    <am3d:pos x="0" y="0" z="51101798"/>
                    <am3d:up dx="0" dy="36000000" dz="0"/>
                    <am3d:lookAt x="0" y="0" z="0"/>
                    <am3d:perspective fov="2700000"/>
                  </am3d:camera>
                  <am3d:trans>
                    <am3d:meterPerModelUnit n="9105228" d="1000000"/>
                    <am3d:preTrans dx="1192" dy="-6734768" dz="-25999"/>
                    <am3d:scale>
                      <am3d:sx n="1000000" d="1000000"/>
                      <am3d:sy n="1000000" d="1000000"/>
                      <am3d:sz n="1000000" d="1000000"/>
                    </am3d:scale>
                    <am3d:rot ax="1200000" ay="1800000" az="600000"/>
                    <am3d:postTrans dx="0" dy="0" dz="0"/>
                  </am3d:trans>
                  <am3d:raster rName="Office3DRenderer" rVer="16.0.8326">
                    <am3d:blip r:embed="rId3"/>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Diploma">
                <a:extLst>
                  <a:ext uri="{FF2B5EF4-FFF2-40B4-BE49-F238E27FC236}">
                    <a16:creationId xmlns:a16="http://schemas.microsoft.com/office/drawing/2014/main" id="{A43597B1-4B79-8E48-A4EA-70E1078CBC5F}"/>
                  </a:ext>
                </a:extLst>
              </p:cNvPr>
              <p:cNvPicPr>
                <a:picLocks noGrp="1" noRot="1" noChangeAspect="1" noMove="1" noResize="1" noEditPoints="1" noAdjustHandles="1" noChangeArrowheads="1" noChangeShapeType="1" noCrop="1"/>
              </p:cNvPicPr>
              <p:nvPr/>
            </p:nvPicPr>
            <p:blipFill>
              <a:blip r:embed="rId3"/>
              <a:stretch>
                <a:fillRect/>
              </a:stretch>
            </p:blipFill>
            <p:spPr>
              <a:xfrm>
                <a:off x="-2958" y="1274086"/>
                <a:ext cx="5088724" cy="1941583"/>
              </a:xfrm>
              <a:prstGeom prst="rect">
                <a:avLst/>
              </a:prstGeom>
            </p:spPr>
          </p:pic>
        </mc:Fallback>
      </mc:AlternateContent>
      <p:sp>
        <p:nvSpPr>
          <p:cNvPr id="7" name="Rectangle 6">
            <a:extLst>
              <a:ext uri="{FF2B5EF4-FFF2-40B4-BE49-F238E27FC236}">
                <a16:creationId xmlns:a16="http://schemas.microsoft.com/office/drawing/2014/main" id="{FAD54064-2A6D-E546-8E52-5E3736E35897}"/>
              </a:ext>
            </a:extLst>
          </p:cNvPr>
          <p:cNvSpPr/>
          <p:nvPr/>
        </p:nvSpPr>
        <p:spPr>
          <a:xfrm>
            <a:off x="1045003" y="3562288"/>
            <a:ext cx="2583721" cy="923330"/>
          </a:xfrm>
          <a:prstGeom prst="rect">
            <a:avLst/>
          </a:prstGeom>
          <a:noFill/>
        </p:spPr>
        <p:txBody>
          <a:bodyPr wrap="none" lIns="91440" tIns="45720" rIns="91440" bIns="45720">
            <a:spAutoFit/>
          </a:bodyPr>
          <a:lstStyle/>
          <a:p>
            <a:pPr algn="ctr"/>
            <a:r>
              <a:rPr lang="en-GB"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Promise</a:t>
            </a:r>
            <a:endPar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95385980"/>
      </p:ext>
    </p:extLst>
  </p:cSld>
  <p:clrMapOvr>
    <a:masterClrMapping/>
  </p:clrMapOvr>
</p:sld>
</file>

<file path=ppt/theme/theme1.xml><?xml version="1.0" encoding="utf-8"?>
<a:theme xmlns:a="http://schemas.openxmlformats.org/drawingml/2006/main" name="DividendVTI">
  <a:themeElements>
    <a:clrScheme name="AnalogousFromDarkSeedLeftStep">
      <a:dk1>
        <a:srgbClr val="000000"/>
      </a:dk1>
      <a:lt1>
        <a:srgbClr val="FFFFFF"/>
      </a:lt1>
      <a:dk2>
        <a:srgbClr val="412F24"/>
      </a:dk2>
      <a:lt2>
        <a:srgbClr val="E8E2E8"/>
      </a:lt2>
      <a:accent1>
        <a:srgbClr val="28BA2C"/>
      </a:accent1>
      <a:accent2>
        <a:srgbClr val="57B51B"/>
      </a:accent2>
      <a:accent3>
        <a:srgbClr val="90AA24"/>
      </a:accent3>
      <a:accent4>
        <a:srgbClr val="C19D1C"/>
      </a:accent4>
      <a:accent5>
        <a:srgbClr val="E07030"/>
      </a:accent5>
      <a:accent6>
        <a:srgbClr val="CE1E28"/>
      </a:accent6>
      <a:hlink>
        <a:srgbClr val="AB7539"/>
      </a:hlink>
      <a:folHlink>
        <a:srgbClr val="7F7F7F"/>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10E9CECF5F714B9C06AE6D8FD35AA9" ma:contentTypeVersion="10" ma:contentTypeDescription="Create a new document." ma:contentTypeScope="" ma:versionID="1257acb4865d2e9088fe8cf4c074a599">
  <xsd:schema xmlns:xsd="http://www.w3.org/2001/XMLSchema" xmlns:xs="http://www.w3.org/2001/XMLSchema" xmlns:p="http://schemas.microsoft.com/office/2006/metadata/properties" xmlns:ns3="c5e9a889-b8ec-460d-b744-503983fad02c" targetNamespace="http://schemas.microsoft.com/office/2006/metadata/properties" ma:root="true" ma:fieldsID="8f94708ff62681365abd89873310132c" ns3:_="">
    <xsd:import namespace="c5e9a889-b8ec-460d-b744-503983fad02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e9a889-b8ec-460d-b744-503983fad0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A2E997-8ABC-4B96-83C0-512BEEFB3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e9a889-b8ec-460d-b744-503983fad0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1D1A57-ACB9-4AC0-B37D-7ECF4F9B137B}">
  <ds:schemaRefs>
    <ds:schemaRef ds:uri="http://schemas.microsoft.com/sharepoint/v3/contenttype/forms"/>
  </ds:schemaRefs>
</ds:datastoreItem>
</file>

<file path=customXml/itemProps3.xml><?xml version="1.0" encoding="utf-8"?>
<ds:datastoreItem xmlns:ds="http://schemas.openxmlformats.org/officeDocument/2006/customXml" ds:itemID="{D6DFC6A5-CB2C-4D11-8FEC-391B8A1EE27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1241</TotalTime>
  <Words>2535</Words>
  <Application>Microsoft Office PowerPoint</Application>
  <PresentationFormat>Widescreen</PresentationFormat>
  <Paragraphs>265</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Arial Nova Light</vt:lpstr>
      <vt:lpstr>Wingdings 2</vt:lpstr>
      <vt:lpstr>DividendVTI</vt:lpstr>
      <vt:lpstr>Pearly Gate e-Award</vt:lpstr>
      <vt:lpstr>Pearly Gate  e-award</vt:lpstr>
      <vt:lpstr>Pearly Gate  e-award</vt:lpstr>
      <vt:lpstr> What is a Promise? </vt:lpstr>
      <vt:lpstr> Where can we find a PROMISE that Jesus is going to come back again?  John 14:1-3          Acts 1:11</vt:lpstr>
      <vt:lpstr> Where can we find a PROMISE that Jesus is going to come back again?  </vt:lpstr>
      <vt:lpstr>         </vt:lpstr>
      <vt:lpstr>PowerPoint Presentation</vt:lpstr>
      <vt:lpstr>         </vt:lpstr>
      <vt:lpstr>PowerPoint Presentation</vt:lpstr>
      <vt:lpstr> Which book in the Bible and chapter in the Bible describes what will happened before Jesus comes?</vt:lpstr>
      <vt:lpstr> Which book in the Bible and chapter in the Bible describes what will happened before Jesus comes?</vt:lpstr>
      <vt:lpstr> Later, Jesus was sitting on the mount of olives. His followers came to be alone with him. They said, “tell us when these things will happen. And what will happen to show us that it is time for you to come again and for the world to end?”</vt:lpstr>
      <vt:lpstr>Jesus answered: “be careful that no one fools you. 5 many people will come in My name. They will say, ‘I am the Christ.’ And they will fool many people.</vt:lpstr>
      <vt:lpstr>You will hear about wars and stories of wars that are coming. But don’t be afraid. These things must happen before the end comes. </vt:lpstr>
      <vt:lpstr>Nations will fight against other nations. Kingdoms will fight against other kingdoms. </vt:lpstr>
      <vt:lpstr>There will be times when there is no food for people to eat.  </vt:lpstr>
      <vt:lpstr>And there will be earthquakes in different places. </vt:lpstr>
      <vt:lpstr>The good news about God’s kingdom will be preached in all the world, to every nation. Then the end will come. </vt:lpstr>
      <vt:lpstr>How will Jesus come?</vt:lpstr>
      <vt:lpstr>John 14:2;3     Jesus’ invitation to you</vt:lpstr>
      <vt:lpstr>Holy city</vt:lpstr>
      <vt:lpstr>Holy city</vt:lpstr>
      <vt:lpstr>Jasper</vt:lpstr>
      <vt:lpstr>Sapphire</vt:lpstr>
      <vt:lpstr>Agate</vt:lpstr>
      <vt:lpstr>Emerald</vt:lpstr>
      <vt:lpstr>Onyx</vt:lpstr>
      <vt:lpstr>Ruby</vt:lpstr>
      <vt:lpstr>Chrysolite</vt:lpstr>
      <vt:lpstr>Beryl</vt:lpstr>
      <vt:lpstr>Topaz</vt:lpstr>
      <vt:lpstr>Turquoise</vt:lpstr>
      <vt:lpstr>Jacinth</vt:lpstr>
      <vt:lpstr>Amethyst</vt:lpstr>
      <vt:lpstr>Act out a parable from the Bible about Jesus' Second Coming</vt:lpstr>
      <vt:lpstr>Act out a parable from the Bible about Jesus' Second Coming</vt:lpstr>
      <vt:lpstr>Make a Poster or a model of the holy city</vt:lpstr>
      <vt:lpstr>OR   Colour-in/ decorate</vt:lpstr>
      <vt:lpstr>Q &amp; A</vt:lpstr>
      <vt:lpstr>Q &amp; A</vt:lpstr>
      <vt:lpstr>Q &amp; A</vt:lpstr>
      <vt:lpstr>Q &amp; 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Pearly Gate e-Award</dc:title>
  <dc:subject/>
  <dc:creator>Microsoft Office User</dc:creator>
  <cp:keywords/>
  <dc:description/>
  <cp:lastModifiedBy>Natalie Davison</cp:lastModifiedBy>
  <cp:revision>19</cp:revision>
  <dcterms:created xsi:type="dcterms:W3CDTF">2020-04-24T07:05:52Z</dcterms:created>
  <dcterms:modified xsi:type="dcterms:W3CDTF">2020-04-25T14:11:56Z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0x010100FD10E9CECF5F714B9C06AE6D8FD35AA9</vt:lpwstr>
  </property>
</Properties>
</file>